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20"/>
  </p:notesMasterIdLst>
  <p:sldIdLst>
    <p:sldId id="256" r:id="rId2"/>
    <p:sldId id="257" r:id="rId3"/>
    <p:sldId id="258" r:id="rId4"/>
    <p:sldId id="270" r:id="rId5"/>
    <p:sldId id="271" r:id="rId6"/>
    <p:sldId id="272" r:id="rId7"/>
    <p:sldId id="260" r:id="rId8"/>
    <p:sldId id="261" r:id="rId9"/>
    <p:sldId id="283" r:id="rId10"/>
    <p:sldId id="259" r:id="rId11"/>
    <p:sldId id="279" r:id="rId12"/>
    <p:sldId id="275" r:id="rId13"/>
    <p:sldId id="276" r:id="rId14"/>
    <p:sldId id="277" r:id="rId15"/>
    <p:sldId id="278" r:id="rId16"/>
    <p:sldId id="273" r:id="rId17"/>
    <p:sldId id="280" r:id="rId18"/>
    <p:sldId id="267" r:id="rId1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6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3EC71-48A3-4E53-B63A-07AE4985418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9404-5EBD-4F84-875B-D6CCC15E97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57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19404-5EBD-4F84-875B-D6CCC15E975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849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2120D83-0657-4C9A-B903-C4D61861DD77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A3D45E-9577-46C1-90A2-922D267F6B8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130" y="745133"/>
            <a:ext cx="8531869" cy="3763987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«Межличностные отношения в классе»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55576" y="5085184"/>
            <a:ext cx="8145288" cy="1296144"/>
          </a:xfrm>
          <a:prstGeom prst="rect">
            <a:avLst/>
          </a:prstGeom>
        </p:spPr>
        <p:txBody>
          <a:bodyPr vert="horz" anchor="t">
            <a:normAutofit fontScale="8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7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</a:p>
          <a:p>
            <a:pPr algn="r"/>
            <a:r>
              <a:rPr lang="ru-RU" sz="27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№43 </a:t>
            </a:r>
          </a:p>
          <a:p>
            <a:pPr algn="r"/>
            <a:r>
              <a:rPr lang="ru-RU" sz="27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Сидорова Татьяна Валерьевна</a:t>
            </a:r>
            <a:br>
              <a:rPr lang="ru-RU" sz="27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39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даптационный период, адаптация пятиклассников, средняя школа, самостоятельность, стресс, как помочь ребенку, успешность, проблемы третьей четверти, формирование навыков, формирование умен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480" y="184714"/>
            <a:ext cx="4896544" cy="3297306"/>
          </a:xfrm>
          <a:prstGeom prst="rect">
            <a:avLst/>
          </a:prstGeom>
          <a:noFill/>
          <a:effectLst>
            <a:glow rad="228600">
              <a:schemeClr val="accent2">
                <a:lumMod val="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4005064"/>
            <a:ext cx="87484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«ДЕТИ САМИ РАЗБЕРУТСЯ»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«Я СВОЕГО РЕБЕНКА В ОБИДУ НЕ ДАМ»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«ГЛАВНОЕ – ВЫУЧИТЬ ПРИЕМЫ»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97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676456" cy="86518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 ребенка проявляется, если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25836"/>
            <a:ext cx="8208912" cy="5732164"/>
          </a:xfrm>
        </p:spPr>
        <p:txBody>
          <a:bodyPr>
            <a:noAutofit/>
          </a:bodyPr>
          <a:lstStyle/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бьют;</a:t>
            </a:r>
            <a:endParaRPr lang="en-US" alt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ребенком издеваются;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ребенком зло шутят;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заставляют испытывать чувство незаслуженного стыда;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заведомо говорят неправду;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злоупотребляют спиртными напитками и устраивают дебоши;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воспитывают ребенка двойной моралью;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нетребовательны и неавторитетны для своего ребенка;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не умеют любить одинаково всех своих детей;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ребенку не доверяют;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настраивают ребенка друг против друга;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не общаются со своим ребенком;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дом закрыт для друзей ребенка;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проявляют по отношению к ребенку мелочную опеку и заботу; 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живут своей жизнью и в этой жизни нет места их ребенку;</a:t>
            </a:r>
          </a:p>
          <a:p>
            <a:pPr marL="0" indent="354013" algn="just" eaLnBrk="1" hangingPunct="1">
              <a:lnSpc>
                <a:spcPct val="80000"/>
              </a:lnSpc>
              <a:tabLst>
                <a:tab pos="530225" algn="l"/>
              </a:tabLst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чувст</a:t>
            </a:r>
            <a:r>
              <a:rPr lang="ru-RU" alt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вует, что его не любят.</a:t>
            </a:r>
          </a:p>
        </p:txBody>
      </p:sp>
    </p:spTree>
    <p:extLst>
      <p:ext uri="{BB962C8B-B14F-4D97-AF65-F5344CB8AC3E}">
        <p14:creationId xmlns:p14="http://schemas.microsoft.com/office/powerpoint/2010/main" val="3467884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1187450" y="215900"/>
            <a:ext cx="626487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 «Какой  я   воспитатель?»</a:t>
            </a:r>
            <a:endParaRPr lang="ru-RU" alt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467544" y="1012086"/>
            <a:ext cx="8208912" cy="481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5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Можете ли вы:</a:t>
            </a:r>
            <a:endParaRPr lang="ru-RU" alt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любой момент оставить все свои дела и заняться ребёнком?</a:t>
            </a:r>
            <a:endParaRPr lang="ru-RU" altLang="ru-RU" sz="2400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Посоветоваться с ребёнком невзирая на его возраст?</a:t>
            </a:r>
          </a:p>
          <a:p>
            <a:pPr algn="just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Признаться ребёнку в своей ошибке, совершённой по отношению к нему?</a:t>
            </a:r>
          </a:p>
          <a:p>
            <a:pPr algn="just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Извиниться перед ребёнком в случае своей неправоты?</a:t>
            </a:r>
          </a:p>
          <a:p>
            <a:pPr algn="just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Овладеть собой и сохранить самообладание, даже если поступок ребёнка вывел вас из себя?</a:t>
            </a:r>
          </a:p>
          <a:p>
            <a:pPr algn="just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Поставить себя на место ребёнка?</a:t>
            </a:r>
          </a:p>
          <a:p>
            <a:pPr algn="just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Рассказать ребёнку поучительный случай из детства, предоставляющий вас в невыгодном свете?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03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0" y="-323850"/>
            <a:ext cx="184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611560" y="980728"/>
            <a:ext cx="792088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Всегда воздержаться от употребления слов и выражений, которые могут ранить ребёнка?                                                                                       9. Пообещать ребёнку исполнить его желание за хорошее поведение?</a:t>
            </a:r>
            <a:endParaRPr lang="ru-RU" alt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Устоять против детских просьб и слёз, если уверены, что это каприз?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Если бы придумали робота-воспитателя способного воспитывать идеально. Смогли бы вы его себе купить?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Можете ли вы требовать от ребёнка то, что сами иногда не выполняете?</a:t>
            </a:r>
          </a:p>
        </p:txBody>
      </p:sp>
    </p:spTree>
    <p:extLst>
      <p:ext uri="{BB962C8B-B14F-4D97-AF65-F5344CB8AC3E}">
        <p14:creationId xmlns:p14="http://schemas.microsoft.com/office/powerpoint/2010/main" val="247424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339732" y="672442"/>
            <a:ext cx="856895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7-12 баллов: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- самая большая ценность в вашей жизни. Вы стремитесь не только понять, но и узнать его, относитесь к нему с уважением. Следите за постоянной линией поведения. Вы можете надеяться на хорошие результаты.</a:t>
            </a:r>
          </a:p>
        </p:txBody>
      </p:sp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323528" y="2442119"/>
            <a:ext cx="856895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 баллов:</a:t>
            </a:r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Забота о ребёнке для вас вопрос важный. Вы имеете способности воспитателя, но на практике их применяете непоследовательно. Порой вы очень строги, или же чересчур добры. Вам следует серьёзно задуматься над своим подходом к воспитанию ребёнка.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339733" y="4581128"/>
            <a:ext cx="856895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5 баллов: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вас серьёзная проблема с воспитанием ребёнка. Вам не достаёт либо знаний, либо желания, стремления сделать ребёнка культурной личностью. Советую обратиться к психологам, специальной литературе.</a:t>
            </a:r>
          </a:p>
        </p:txBody>
      </p:sp>
    </p:spTree>
    <p:extLst>
      <p:ext uri="{BB962C8B-B14F-4D97-AF65-F5344CB8AC3E}">
        <p14:creationId xmlns:p14="http://schemas.microsoft.com/office/powerpoint/2010/main" val="202391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69" grpId="0"/>
      <p:bldP spid="83970" grpId="0"/>
      <p:bldP spid="839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86042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родителей.                              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детской агрессивности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12775"/>
            <a:ext cx="8208912" cy="4584799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сохранить в своей семье атмосферу открытости и доверия.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давайте своему ребенку несбыточных обещаний, не вселяйте в его душу несбыточных надежд.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ставьте своему ребенку каких бы то ни было условий.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тактичны в проявлении мер воздействия на ребенка.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наказывайте своего ребенка за то, что позволяете делать себе.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изменяйте своим требованиям по отношению к ребенку в угоду чему-либо.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шантажируйте ребенка своими отношениями друг с другом.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бойтесь поделиться с ребенком своими чувствами и слабостями.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ставьте свои отношения с собственным ребенком в зависимость от его учебных успехов.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ребенок - это воплощенная возможность!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Boc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льзуйтесь ею так, чтобы она была реализована в полной мере!</a:t>
            </a:r>
          </a:p>
        </p:txBody>
      </p:sp>
    </p:spTree>
    <p:extLst>
      <p:ext uri="{BB962C8B-B14F-4D97-AF65-F5344CB8AC3E}">
        <p14:creationId xmlns:p14="http://schemas.microsoft.com/office/powerpoint/2010/main" val="992273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395288" y="455683"/>
            <a:ext cx="842486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 ДЛЯ РОДИТЕЛЕЙ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0225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если у ребенка действительно не ладится контакт со сверстниками, одними беседами тут не обойдешься.</a:t>
            </a:r>
          </a:p>
          <a:p>
            <a:pPr indent="530225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должны еще на начальном этапе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предпринять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возможные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меры, чтобы ребенок вписался в социум: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0225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Сделайте так, чтобы ваш ребенок </a:t>
            </a:r>
            <a:r>
              <a:rPr lang="ru-RU" altLang="ru-RU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внешне</a:t>
            </a:r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очень выделялся среди других.</a:t>
            </a:r>
          </a:p>
          <a:p>
            <a:pPr indent="530225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Постарайтесь сами обеспечить ребенку </a:t>
            </a:r>
            <a:r>
              <a:rPr lang="ru-RU" alt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 одноклассниками 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(приглашайте их в гости, отдайте ребенка в группу продленного дня и т.д.).</a:t>
            </a:r>
          </a:p>
          <a:p>
            <a:pPr indent="530225"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>
                <a:solidFill>
                  <a:srgbClr val="4255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Если ребенок нерешителен, не умеет быстро реагировать в сложных ситуациях, можно дома </a:t>
            </a:r>
            <a:r>
              <a:rPr lang="ru-RU" altLang="ru-RU" sz="2400" u="sng" dirty="0">
                <a:solidFill>
                  <a:srgbClr val="4255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прорепетировать</a:t>
            </a:r>
            <a:r>
              <a:rPr lang="ru-RU" altLang="ru-RU" sz="2400" dirty="0">
                <a:solidFill>
                  <a:srgbClr val="4255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их </a:t>
            </a:r>
            <a:r>
              <a:rPr lang="ru-RU" altLang="ru-RU" sz="2400" u="sng" dirty="0">
                <a:solidFill>
                  <a:srgbClr val="4255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виде ролевой игры </a:t>
            </a:r>
            <a:r>
              <a:rPr lang="ru-RU" altLang="ru-RU" sz="2400" dirty="0">
                <a:solidFill>
                  <a:srgbClr val="4255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(«у тебя отбирают вещи», «тебя дразнят» и т.п.) и </a:t>
            </a:r>
            <a:r>
              <a:rPr lang="ru-RU" altLang="ru-RU" sz="2400" u="sng" dirty="0">
                <a:solidFill>
                  <a:srgbClr val="4255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тактику поведения</a:t>
            </a:r>
            <a:r>
              <a:rPr lang="ru-RU" altLang="ru-RU" sz="2400" dirty="0">
                <a:solidFill>
                  <a:srgbClr val="4255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832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00947"/>
            <a:ext cx="7344816" cy="4124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502785" y="332656"/>
            <a:ext cx="44640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не зли и сам не злись</a:t>
            </a:r>
            <a:b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гости в этом бренном мире</a:t>
            </a:r>
            <a:b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если что не так смирись,</a:t>
            </a:r>
            <a:b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Умнее будь и улыбнись.</a:t>
            </a:r>
            <a:endParaRPr lang="ru-RU" altLang="ru-RU" sz="200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88024" y="332656"/>
            <a:ext cx="413925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Холодной думай головой</a:t>
            </a:r>
            <a:b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в мире всё закономерно</a:t>
            </a:r>
            <a:b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Зло, излучённое тобой</a:t>
            </a:r>
            <a:b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тебе вернётся непременно.</a:t>
            </a:r>
          </a:p>
          <a:p>
            <a:pPr algn="r"/>
            <a:endParaRPr lang="ru-RU" alt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Омар  Хайям</a:t>
            </a:r>
            <a:b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991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Бэрон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Р., Ричардсон Д. Агрессия. СПб.: Питер-Пресса, 1997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Бютнер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К. Жить с агрессивными детьми. М.: Педагогика, 1991.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 Е. Трудные дети или трудные родители? М.: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Профиздат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1992.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Галазунова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М.А.,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Шеланков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В.А. Кто защитит права ребенка в школе? М.: Педагогика, 1995, № 5.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детского развития. // Начальная школа. 1998. № 2. (Как избежать детской агрессии. Конфликты в школьном возрасте: пути их преодоления и предупреждения. М., 1986).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Лебединская Е.Р. Дети с нарушениями общения. М.: Педагогика, 1989.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Лежнева Л.И. Учим детей общаться. // Начальная школа. 1990. № 5.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Лежнева Л.И. О детской драчливости. // Начальная школа. 1987. № 3.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Мак-Кей 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Роджерс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П., Мак-Кей Ю. Укрощение гнева. – СПб.: Питер-Пресса, 1997.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Островская Л. Снова о драках. // Семья и школа. 1987. № 3.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Паренс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Агрессия наших детей. М.: Издательский дом «Форум», 1997.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Ситаров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В.А., Маралов В.Г. Психология и педагогика ненасилия. М.: Клуб «Реалисты», 1997.</a:t>
            </a:r>
          </a:p>
          <a:p>
            <a:pPr indent="354013">
              <a:buFont typeface="Arial" panose="020B0604020202020204" pitchFamily="34" charset="0"/>
              <a:buChar char="•"/>
              <a:tabLst>
                <a:tab pos="530225" algn="l"/>
              </a:tabLs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Тамбовкина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Т.И. О детских драках. // Начальная школа. 1997. № 26.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548680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литература:</a:t>
            </a:r>
          </a:p>
        </p:txBody>
      </p:sp>
    </p:spTree>
    <p:extLst>
      <p:ext uri="{BB962C8B-B14F-4D97-AF65-F5344CB8AC3E}">
        <p14:creationId xmlns:p14="http://schemas.microsoft.com/office/powerpoint/2010/main" val="3380497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303080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/>
              <a:t>    </a:t>
            </a:r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 свое мнение о вещах, которые тебя огорчают, и ты будешь в полной безопасности от них.</a:t>
            </a:r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</a:p>
          <a:p>
            <a:pPr algn="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Аврелий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435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1648" y="33265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межличностных отношений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1648" y="1700808"/>
            <a:ext cx="8002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354013" algn="l"/>
              </a:tabLst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От чего они зависят?</a:t>
            </a:r>
          </a:p>
          <a:p>
            <a:pPr lvl="0" algn="just">
              <a:tabLst>
                <a:tab pos="354013" algn="l"/>
              </a:tabLst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 основании чего они выстраиваются?</a:t>
            </a:r>
          </a:p>
          <a:p>
            <a:pPr lvl="0" algn="just">
              <a:tabLst>
                <a:tab pos="354013" algn="l"/>
              </a:tabLst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 чему они приводят, т.е. каков результат благоприятных межличностных отношений в классе, или какова обратная сторона этих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338049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</a:rPr>
              <a:t>Мой ребенок</a:t>
            </a:r>
            <a:r>
              <a:rPr lang="ru-RU" altLang="ru-RU" dirty="0">
                <a:solidFill>
                  <a:schemeClr val="accent3">
                    <a:lumMod val="75000"/>
                  </a:schemeClr>
                </a:solidFill>
              </a:rPr>
              <a:t>                     </a:t>
            </a:r>
            <a:r>
              <a:rPr lang="ru-RU" altLang="ru-RU" b="1" dirty="0">
                <a:solidFill>
                  <a:srgbClr val="002060"/>
                </a:solidFill>
              </a:rPr>
              <a:t>другие дети</a:t>
            </a:r>
          </a:p>
          <a:p>
            <a:pPr algn="ctr" eaLnBrk="1" hangingPunct="1">
              <a:buFontTx/>
              <a:buNone/>
            </a:pPr>
            <a:r>
              <a:rPr lang="ru-RU" altLang="ru-RU" b="1" dirty="0"/>
              <a:t>?</a:t>
            </a:r>
          </a:p>
          <a:p>
            <a:pPr algn="ctr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</a:rPr>
              <a:t>Справедливость</a:t>
            </a:r>
          </a:p>
          <a:p>
            <a:pPr algn="ctr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</a:rPr>
              <a:t>Отзывчивость</a:t>
            </a:r>
          </a:p>
          <a:p>
            <a:pPr algn="ctr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</a:rPr>
              <a:t>Взаимопомощь</a:t>
            </a:r>
          </a:p>
          <a:p>
            <a:pPr algn="ctr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</a:rPr>
              <a:t>Эгоизм</a:t>
            </a:r>
          </a:p>
          <a:p>
            <a:pPr algn="ctr" eaLnBrk="1" hangingPunct="1">
              <a:buFontTx/>
              <a:buNone/>
            </a:pPr>
            <a:r>
              <a:rPr lang="ru-RU" altLang="ru-RU" b="1" dirty="0"/>
              <a:t>?</a:t>
            </a:r>
          </a:p>
        </p:txBody>
      </p:sp>
      <p:sp>
        <p:nvSpPr>
          <p:cNvPr id="15363" name="Line 4"/>
          <p:cNvSpPr>
            <a:spLocks noChangeShapeType="1"/>
          </p:cNvSpPr>
          <p:nvPr/>
        </p:nvSpPr>
        <p:spPr bwMode="auto">
          <a:xfrm>
            <a:off x="4067175" y="692150"/>
            <a:ext cx="1081088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4" name="Line 5"/>
          <p:cNvSpPr>
            <a:spLocks noChangeShapeType="1"/>
          </p:cNvSpPr>
          <p:nvPr/>
        </p:nvSpPr>
        <p:spPr bwMode="auto">
          <a:xfrm flipH="1">
            <a:off x="4067175" y="908050"/>
            <a:ext cx="100806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7" name="Рисунок 6" descr="1408255_6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60487"/>
            <a:ext cx="4895850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4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539552" y="578877"/>
            <a:ext cx="83529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НЕ ВПИСЫВАЕТСЯ В КОЛЛЕКТИВ</a:t>
            </a:r>
            <a:r>
              <a:rPr lang="ru-RU" altLang="ru-RU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 algn="just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дети испытывают потребность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самоутверждаться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счет других: кого-то обижать и унижать, настраивать одних детей против других  (типа «Против кого дружить будем?») и т.д.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стой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96952"/>
            <a:ext cx="4824536" cy="3618403"/>
          </a:xfrm>
          <a:prstGeom prst="rect">
            <a:avLst/>
          </a:prstGeom>
          <a:noFill/>
          <a:effectLst>
            <a:glow rad="228600">
              <a:schemeClr val="accent2">
                <a:lumMod val="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408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16522" y="116632"/>
            <a:ext cx="770413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объяснить ребенку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он встретил сложные ситуации во всеоружии и вышел из них с достоинством: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7779" y="2339340"/>
            <a:ext cx="626847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altLang="ru-RU" dirty="0">
                <a:latin typeface="Verdana" pitchFamily="34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  неизбежны         </a:t>
            </a:r>
            <a:r>
              <a:rPr lang="ru-RU" altLang="ru-RU" dirty="0">
                <a:latin typeface="Verdana" pitchFamily="34" charset="0"/>
              </a:rPr>
              <a:t>                                                          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07777" y="2976880"/>
            <a:ext cx="6916551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altLang="ru-RU" dirty="0">
                <a:latin typeface="Verdana" pitchFamily="34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Понравиться  всем  невозможно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7777" y="3540760"/>
            <a:ext cx="526036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altLang="ru-RU" dirty="0">
                <a:latin typeface="Verdana" pitchFamily="34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Сохранять  нейтралитет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7779" y="4170046"/>
            <a:ext cx="461229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altLang="ru-RU" dirty="0">
                <a:latin typeface="Verdana" pitchFamily="34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  защищаться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97655"/>
            <a:ext cx="3474372" cy="260577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lumMod val="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61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АГРЕССИИ И СПОСОБЫ РЕАГИРОВАНИЯ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9611" y="1511068"/>
            <a:ext cx="5732660" cy="3477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Игнорирование</a:t>
            </a:r>
          </a:p>
          <a:p>
            <a:pPr algn="ctr">
              <a:spcBef>
                <a:spcPct val="0"/>
              </a:spcBef>
            </a:pPr>
            <a:r>
              <a:rPr lang="ru-RU" alt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Пассивное неприятие</a:t>
            </a:r>
            <a:endParaRPr lang="ru-RU" alt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неприятие</a:t>
            </a:r>
          </a:p>
          <a:p>
            <a:pPr algn="ctr">
              <a:spcBef>
                <a:spcPct val="0"/>
              </a:spcBef>
            </a:pPr>
            <a:r>
              <a:rPr lang="ru-RU" alt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Травля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4400" i="1" u="sng" dirty="0">
              <a:solidFill>
                <a:srgbClr val="002060"/>
              </a:solidFill>
              <a:latin typeface="Verdana" pitchFamily="34" charset="0"/>
            </a:endParaRPr>
          </a:p>
        </p:txBody>
      </p:sp>
      <p:pic>
        <p:nvPicPr>
          <p:cNvPr id="4" name="Рисунок 2" descr="i_3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08063"/>
            <a:ext cx="3312368" cy="245068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>
            <a:glow rad="228600">
              <a:schemeClr val="accent2">
                <a:lumMod val="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2" descr="5klassni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340320"/>
            <a:ext cx="3312367" cy="241842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>
            <a:glow rad="228600">
              <a:schemeClr val="accent2">
                <a:lumMod val="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497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2089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«детская драка»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способ разрешения детьми межличностных конфликтов с помощью физической силы.</a:t>
            </a:r>
          </a:p>
        </p:txBody>
      </p:sp>
      <p:pic>
        <p:nvPicPr>
          <p:cNvPr id="7170" name="Picture 2" descr="https://cdn2.arhivurokov.ru/multiurok/html/2017/11/18/s_5a10525c2197c/746526_1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769" y="2492896"/>
            <a:ext cx="6142486" cy="409699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2">
                <a:lumMod val="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497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644" y="404665"/>
            <a:ext cx="7535748" cy="360040"/>
          </a:xfrm>
        </p:spPr>
        <p:txBody>
          <a:bodyPr>
            <a:noAutofit/>
          </a:bodyPr>
          <a:lstStyle/>
          <a:p>
            <a:pPr algn="ctr"/>
            <a:br>
              <a:rPr lang="ru-RU" sz="3200" b="1" dirty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ru-RU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«Узелки на память»</a:t>
            </a:r>
            <a:br>
              <a:rPr lang="ru-RU" sz="3200" dirty="0">
                <a:solidFill>
                  <a:schemeClr val="accent3">
                    <a:lumMod val="75000"/>
                  </a:schemeClr>
                </a:solidFill>
                <a:effectLst/>
              </a:rPr>
            </a:b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043588"/>
            <a:ext cx="86409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Борьба за внимание: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непослушание - это тоже возможность привлечь к себе внимание. Внимание необходимо для эмоционального благополучия.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Борьба за самоутверждение: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объявляет войну бесконечным указаниям, замечаниям и опасениям взрослых. Возможность иметь своё мнение, принимать собственное решение - это возможность приобретать свой опыт.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Желание мщения: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может мстить за сравнение не в его пользу со старшими или младшими братьями и сёстрами; за унижение друг друга членами семьи; за разводы и появление в доме нового члена семьи; несправедливость и невыполнение обещаний; за чрезмерное проявление любви взрослых друг к другу.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Неверие в собственный успех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оно обусловлено учебными неуспехами, взаимоотношениями в классе, низкой самооценкой.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39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239</TotalTime>
  <Words>1341</Words>
  <Application>Microsoft Office PowerPoint</Application>
  <PresentationFormat>Экран (4:3)</PresentationFormat>
  <Paragraphs>111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Franklin Gothic Book</vt:lpstr>
      <vt:lpstr>Franklin Gothic Medium</vt:lpstr>
      <vt:lpstr>Times New Roman</vt:lpstr>
      <vt:lpstr>Verdana</vt:lpstr>
      <vt:lpstr>Wingdings</vt:lpstr>
      <vt:lpstr>Wingdings 2</vt:lpstr>
      <vt:lpstr>Трек</vt:lpstr>
      <vt:lpstr>«Межличностные отношения в классе»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«Узелки на память» </vt:lpstr>
      <vt:lpstr>Презентация PowerPoint</vt:lpstr>
      <vt:lpstr>Агрессивность ребенка проявляется, если: </vt:lpstr>
      <vt:lpstr>Презентация PowerPoint</vt:lpstr>
      <vt:lpstr>Презентация PowerPoint</vt:lpstr>
      <vt:lpstr>Презентация PowerPoint</vt:lpstr>
      <vt:lpstr>Памятка для родителей.                               Предупреждение детской агрессивности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«Межличностные отношения в классе»</dc:title>
  <dc:creator>Елена</dc:creator>
  <cp:lastModifiedBy>RePack by Diakov</cp:lastModifiedBy>
  <cp:revision>20</cp:revision>
  <cp:lastPrinted>2019-03-11T04:59:53Z</cp:lastPrinted>
  <dcterms:created xsi:type="dcterms:W3CDTF">2018-02-12T15:48:32Z</dcterms:created>
  <dcterms:modified xsi:type="dcterms:W3CDTF">2020-12-07T05:32:52Z</dcterms:modified>
</cp:coreProperties>
</file>