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71" r:id="rId6"/>
    <p:sldId id="272" r:id="rId7"/>
    <p:sldId id="260" r:id="rId8"/>
    <p:sldId id="261" r:id="rId9"/>
    <p:sldId id="283" r:id="rId10"/>
    <p:sldId id="259" r:id="rId11"/>
    <p:sldId id="279" r:id="rId12"/>
    <p:sldId id="275" r:id="rId13"/>
    <p:sldId id="276" r:id="rId14"/>
    <p:sldId id="277" r:id="rId15"/>
    <p:sldId id="278" r:id="rId16"/>
    <p:sldId id="273" r:id="rId17"/>
    <p:sldId id="280" r:id="rId18"/>
    <p:sldId id="267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EC71-48A3-4E53-B63A-07AE49854185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9404-5EBD-4F84-875B-D6CCC15E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7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9404-5EBD-4F84-875B-D6CCC15E97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120D83-0657-4C9A-B903-C4D61861DD77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3D45E-9577-46C1-90A2-922D267F6B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130" y="745133"/>
            <a:ext cx="8531869" cy="376398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«Межличностные отношения в классе»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5085184"/>
            <a:ext cx="8145288" cy="1296144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№43 </a:t>
            </a:r>
          </a:p>
          <a:p>
            <a:pPr algn="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Татьяна Валерьевна</a:t>
            </a:r>
            <a:br>
              <a:rPr lang="ru-RU" sz="27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даптационный период, адаптация пятиклассников, средняя школа, самостоятельность, стресс, как помочь ребенку, успешность, проблемы третьей четверти, формирование навыков, формирование ум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0" y="184714"/>
            <a:ext cx="4896544" cy="3297306"/>
          </a:xfrm>
          <a:prstGeom prst="rect">
            <a:avLst/>
          </a:prstGeom>
          <a:noFill/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8748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«ДЕТИ САМИ РАЗБЕРУТСЯ»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«Я СВОЕГО РЕБЕНКА В ОБИДУ НЕ ДАМ»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«ГЛАВНОЕ – ВЫУЧИТЬ ПРИЕМЫ»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676456" cy="865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 ребенка проявляется, если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5836"/>
            <a:ext cx="8208912" cy="5732164"/>
          </a:xfrm>
        </p:spPr>
        <p:txBody>
          <a:bodyPr>
            <a:noAutofit/>
          </a:bodyPr>
          <a:lstStyle/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бьют;</a:t>
            </a:r>
            <a:endParaRPr lang="en-US" alt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ребенком издеваются;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ребенком зло шутят;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заставляют испытывать чувство незаслуженного стыда;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заведомо говорят неправду;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злоупотребляют спиртными напитками и устраивают дебоши;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воспитывают ребенка двойной моралью;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нетребовательны и неавторитетны для своего ребенка;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умеют любить одинаково всех своих детей;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ребенку не доверяют;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настраивают ребенка друг против друга;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общаются со своим ребенком;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дом закрыт для друзей ребенка;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проявляют по отношению к ребенку мелочную опеку и заботу; 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живут своей жизнью и в этой жизни нет места их ребенку;</a:t>
            </a:r>
          </a:p>
          <a:p>
            <a:pPr marL="0" indent="354013" algn="just" eaLnBrk="1" hangingPunct="1">
              <a:lnSpc>
                <a:spcPct val="80000"/>
              </a:lnSpc>
              <a:tabLst>
                <a:tab pos="530225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чувст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вует, что его не любят.</a:t>
            </a:r>
          </a:p>
        </p:txBody>
      </p:sp>
    </p:spTree>
    <p:extLst>
      <p:ext uri="{BB962C8B-B14F-4D97-AF65-F5344CB8AC3E}">
        <p14:creationId xmlns:p14="http://schemas.microsoft.com/office/powerpoint/2010/main" val="346788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187450" y="215900"/>
            <a:ext cx="626487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«Какой  я   воспитатель?»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467544" y="1012086"/>
            <a:ext cx="8208912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вы:</a:t>
            </a: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любой момент оставить все свои дела и заняться ребёнком?</a:t>
            </a:r>
            <a:endParaRPr lang="ru-RU" alt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Посоветоваться с ребёнком невзирая на его возраст?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Признаться ребёнку в своей ошибке, совершённой по отношению к нему?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Извиниться перед ребёнком в случае своей неправоты?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Овладеть собой и сохранить самообладание, даже если поступок ребёнка вывел вас из себя?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Поставить себя на место ребёнка?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Рассказать ребёнку поучительный случай из детства, предоставляющий вас в невыгодном свете?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560" y="980728"/>
            <a:ext cx="792088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Всегда воздержаться от употребления слов и выражений, которые могут ранить ребёнка?                                                                                       9. Пообещать ребёнку исполнить его желание за хорошее поведение?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Устоять против детских просьб и слёз, если уверены, что это каприз?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Если бы придумали робота-воспитателя способного воспитывать идеально. Смогли бы вы его себе купить?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Можете ли вы требовать от ребёнка то, что сами иногда не выполняете?</a:t>
            </a:r>
          </a:p>
        </p:txBody>
      </p:sp>
    </p:spTree>
    <p:extLst>
      <p:ext uri="{BB962C8B-B14F-4D97-AF65-F5344CB8AC3E}">
        <p14:creationId xmlns:p14="http://schemas.microsoft.com/office/powerpoint/2010/main" val="24742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39732" y="672442"/>
            <a:ext cx="8568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 баллов: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- самая большая ценность в вашей жизни. Вы стремитесь не только понять, но и узнать его, относитесь к нему с уважением. Следите за постоянной линией поведения. Вы можете надеяться на хорошие результаты.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23528" y="2442119"/>
            <a:ext cx="85689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баллов: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ребёнке для вас вопрос важный. Вы имеете способности воспитателя, но на практике их применяете непоследовательно. Порой вы очень строги, или же чересчур добры. Вам следует серьёзно задуматься над своим подходом к воспитанию ребёнка.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39733" y="4581128"/>
            <a:ext cx="8568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 баллов: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серьёзная проблема с воспитанием ребёнка. Вам не достаёт либо знаний, либо желания, стремления сделать ребёнка культурной личностью. Советую обратиться к психологам, специальной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20239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83970" grpId="0"/>
      <p:bldP spid="83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6042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родителей.                             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детской агрессивности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5"/>
            <a:ext cx="8208912" cy="458479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сохранить в своей семье атмосферу открытости и доверия.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своему ребенку несбыточных обещаний, не вселяйте в его душу несбыточных надежд.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своему ребенку каких бы то ни было условий.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тактичны в проявлении мер воздействия на ребенка.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наказывайте своего ребенка за то, что позволяете делать себе.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изменяйте своим требованиям по отношению к ребенку в угоду чему-либо.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шантажируйте ребенка своими отношениями друг с другом.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поделиться с ребенком своими чувствами и слабостями.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свои отношения с собственным ребенком в зависимость от его учебных успехов.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ребенок - это воплощенная возможность!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льзуйтесь ею так, чтобы она была реализована в полной мере!</a:t>
            </a:r>
          </a:p>
        </p:txBody>
      </p:sp>
    </p:spTree>
    <p:extLst>
      <p:ext uri="{BB962C8B-B14F-4D97-AF65-F5344CB8AC3E}">
        <p14:creationId xmlns:p14="http://schemas.microsoft.com/office/powerpoint/2010/main" val="99227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5288" y="455683"/>
            <a:ext cx="84248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ДЛЯ РОДИТЕЛЕЙ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если у ребенка действительно не ладится контакт со сверстниками, одними беседами тут не обойдешься.</a:t>
            </a:r>
          </a:p>
          <a:p>
            <a:pPr indent="530225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еще на начальном этапе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возможные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меры, чтобы ребенок вписался в социум: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Сделайте так, чтобы ваш ребенок </a:t>
            </a:r>
            <a:r>
              <a:rPr lang="ru-RU" alt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очень выделялся среди других.</a:t>
            </a:r>
          </a:p>
          <a:p>
            <a:pPr indent="530225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Постарайтесь сами обеспечить ребенку </a:t>
            </a:r>
            <a:r>
              <a:rPr lang="ru-RU" alt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одноклассниками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(приглашайте их в гости, отдайте ребенка в группу продленного дня и т.д.).</a:t>
            </a:r>
          </a:p>
          <a:p>
            <a:pPr indent="530225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Если ребенок нерешителен, не умеет быстро реагировать в сложных ситуациях, можно дома </a:t>
            </a:r>
            <a:r>
              <a:rPr lang="ru-RU" altLang="ru-RU" sz="2400" u="sng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прорепетировать</a:t>
            </a:r>
            <a:r>
              <a:rPr lang="ru-RU" altLang="ru-RU" sz="2400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altLang="ru-RU" sz="2400" u="sng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ролевой игры </a:t>
            </a:r>
            <a:r>
              <a:rPr lang="ru-RU" altLang="ru-RU" sz="2400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(«у тебя отбирают вещи», «тебя дразнят» и т.п.) и </a:t>
            </a:r>
            <a:r>
              <a:rPr lang="ru-RU" altLang="ru-RU" sz="2400" u="sng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тактику поведения</a:t>
            </a:r>
            <a:r>
              <a:rPr lang="ru-RU" altLang="ru-RU" sz="2400" dirty="0">
                <a:solidFill>
                  <a:srgbClr val="4255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3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0947"/>
            <a:ext cx="7344816" cy="41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02785" y="332656"/>
            <a:ext cx="44640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не зли и сам не злись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гости в этом бренном мире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что не так смирись,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Умнее будь и улыбнись.</a:t>
            </a:r>
            <a:endParaRPr lang="ru-RU" altLang="ru-RU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332656"/>
            <a:ext cx="41392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Холодной думай головой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 мире всё закономерно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Зло, излучённое тобой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тебе вернётся непременно.</a:t>
            </a:r>
          </a:p>
          <a:p>
            <a:pPr algn="r"/>
            <a:endParaRPr lang="ru-RU" alt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Омар  Хайям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99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Р., Ричардсон Д. Агрессия. СПб.: Питер-Пресса, 1997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Бютнер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К. Жить с агрессивными детьми. М.: Педагогика, 1991.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 Е. Трудные дети или трудные родители?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Профиздат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Галазунова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Шеланков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В.А. Кто защитит права ребенка в школе? М.: Педагогика, 1995, № 5.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детского развития. // Начальная школа. 1998. № 2. (Как избежать детской агрессии. Конфликты в школьном возрасте: пути их преодоления и предупреждения. М., 1986).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Лебединская Е.Р. Дети с нарушениями общения. М.: Педагогика, 1989.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Лежнева Л.И. Учим детей общаться. // Начальная школа. 1990. № 5.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Лежнева Л.И. О детской драчливости. // Начальная школа. 1987. № 3.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Мак-Кей 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П., Мак-Кей Ю. Укрощение гнева. – СПб.: Питер-Пресса, 1997.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Островская Л. Снова о драках. // Семья и школа. 1987. № 3.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Агрессия наших детей. М.: Издательский дом «Форум», 1997.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В.А., Маралов В.Г. Психология и педагогика ненасилия. М.: Клуб «Реалисты», 1997.</a:t>
            </a:r>
          </a:p>
          <a:p>
            <a:pPr indent="354013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Т.И. О детских драках. // Начальная школа. 1997. № 26.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33804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0308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/>
              <a:t>   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свое мнение о вещах, которые тебя огорчают, и ты будешь в полной безопасности от них.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Аврелий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3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48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межличностных отношений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648" y="1700808"/>
            <a:ext cx="800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54013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 чего они зависят?</a:t>
            </a:r>
          </a:p>
          <a:p>
            <a:pPr lvl="0" algn="just">
              <a:tabLst>
                <a:tab pos="354013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основании чего они выстраиваются?</a:t>
            </a:r>
          </a:p>
          <a:p>
            <a:pPr lvl="0" algn="just">
              <a:tabLst>
                <a:tab pos="354013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 чему они приводят, т.е. каков результат благоприятных межличностных отношений в классе, или какова обратная сторона этих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38049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Мой ребенок</a:t>
            </a: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ru-RU" altLang="ru-RU" b="1" dirty="0">
                <a:solidFill>
                  <a:srgbClr val="002060"/>
                </a:solidFill>
              </a:rPr>
              <a:t>другие дети</a:t>
            </a:r>
          </a:p>
          <a:p>
            <a:pPr algn="ctr" eaLnBrk="1" hangingPunct="1">
              <a:buFontTx/>
              <a:buNone/>
            </a:pPr>
            <a:r>
              <a:rPr lang="ru-RU" altLang="ru-RU" b="1" dirty="0"/>
              <a:t>?</a:t>
            </a:r>
          </a:p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Справедливость</a:t>
            </a:r>
          </a:p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Отзывчивость</a:t>
            </a:r>
          </a:p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Взаимопомощь</a:t>
            </a:r>
          </a:p>
          <a:p>
            <a:pPr algn="ctr" eaLnBrk="1" hangingPunct="1"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Эгоизм</a:t>
            </a:r>
          </a:p>
          <a:p>
            <a:pPr algn="ctr" eaLnBrk="1" hangingPunct="1">
              <a:buFontTx/>
              <a:buNone/>
            </a:pPr>
            <a:r>
              <a:rPr lang="ru-RU" altLang="ru-RU" b="1" dirty="0"/>
              <a:t>?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4067175" y="692150"/>
            <a:ext cx="108108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H="1">
            <a:off x="4067175" y="908050"/>
            <a:ext cx="100806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1408255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0487"/>
            <a:ext cx="48958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39552" y="578877"/>
            <a:ext cx="8352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ВПИСЫВАЕТСЯ В КОЛЛЕКТИВ</a:t>
            </a:r>
            <a:r>
              <a:rPr lang="ru-RU" alt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дети испытывают потребность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самоутверждаться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других: кого-то обижать и унижать, настраивать одних детей против других  (типа «Против кого дружить будем?») и т.д.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сто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4536" cy="3618403"/>
          </a:xfrm>
          <a:prstGeom prst="rect">
            <a:avLst/>
          </a:prstGeom>
          <a:noFill/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0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6522" y="116632"/>
            <a:ext cx="77041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объяснить ребенку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встретил сложные ситуации во всеоружии и вышел из них с достоинством: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779" y="2339340"/>
            <a:ext cx="626847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latin typeface="Verdana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 неизбежны         </a:t>
            </a:r>
            <a:r>
              <a:rPr lang="ru-RU" altLang="ru-RU" dirty="0">
                <a:latin typeface="Verdana" pitchFamily="34" charset="0"/>
              </a:rPr>
              <a:t>                               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777" y="2976880"/>
            <a:ext cx="69165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latin typeface="Verdana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Понравиться  всем  невозможно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777" y="3540760"/>
            <a:ext cx="52603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latin typeface="Verdana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 нейтралитет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7779" y="4170046"/>
            <a:ext cx="461229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dirty="0">
                <a:latin typeface="Verdana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  защищаться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7655"/>
            <a:ext cx="3474372" cy="260577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АГРЕССИИ И СПОСОБЫ РЕАГИРОВАНИЯ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9611" y="1511068"/>
            <a:ext cx="573266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Пассивное неприятие</a:t>
            </a:r>
            <a:endParaRPr lang="ru-RU" alt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неприятие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4400" i="1" u="sng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4" name="Рисунок 2" descr="i_3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08063"/>
            <a:ext cx="3312368" cy="24506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 descr="5klassn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40320"/>
            <a:ext cx="3312367" cy="24184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9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«детская драка»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способ разрешения детьми межличностных конфликтов с помощью физической силы.</a:t>
            </a:r>
          </a:p>
        </p:txBody>
      </p:sp>
      <p:pic>
        <p:nvPicPr>
          <p:cNvPr id="7170" name="Picture 2" descr="https://cdn2.arhivurokov.ru/multiurok/html/2017/11/18/s_5a10525c2197c/746526_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9" y="2492896"/>
            <a:ext cx="6142486" cy="40969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9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44" y="404665"/>
            <a:ext cx="7535748" cy="360040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«Узелки на память»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43588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Борьба за внимание: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непослушание - это тоже возможность привлечь к себе внимание. Внимание необходимо для эмоционального благополучия.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Борьба за самоутверждение: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объявляет войну бесконечным указаниям, замечаниям и опасениям взрослых. Возможность иметь своё мнение, принимать собственное решение - это возможность приобретать свой опыт.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Желание мщения: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мстить за сравнение не в его пользу со старшими или младшими братьями и сёстрами; за унижение друг друга членами семьи; за разводы и появление в доме нового члена семьи; несправедливость и невыполнение обещаний; за чрезмерное проявление любви взрослых друг к другу.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Неверие в собственный успех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оно обусловлено учебными неуспехами, взаимоотношениями в классе, низкой самооценкой.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3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1341</Words>
  <Application>Microsoft Office PowerPoint</Application>
  <PresentationFormat>Экран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Трек</vt:lpstr>
      <vt:lpstr>«Межличностные отношения в классе»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«Узелки на память» </vt:lpstr>
      <vt:lpstr>Презентация PowerPoint</vt:lpstr>
      <vt:lpstr>Агрессивность ребенка проявляется, если: </vt:lpstr>
      <vt:lpstr>Презентация PowerPoint</vt:lpstr>
      <vt:lpstr>Презентация PowerPoint</vt:lpstr>
      <vt:lpstr>Презентация PowerPoint</vt:lpstr>
      <vt:lpstr>Памятка для родителей.                               Предупреждение детской агрессивности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«Межличностные отношения в классе»</dc:title>
  <dc:creator>Елена</dc:creator>
  <cp:lastModifiedBy>RePack by Diakov</cp:lastModifiedBy>
  <cp:revision>20</cp:revision>
  <cp:lastPrinted>2019-03-11T04:59:53Z</cp:lastPrinted>
  <dcterms:created xsi:type="dcterms:W3CDTF">2018-02-12T15:48:32Z</dcterms:created>
  <dcterms:modified xsi:type="dcterms:W3CDTF">2020-12-07T05:32:52Z</dcterms:modified>
</cp:coreProperties>
</file>