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57" r:id="rId2"/>
    <p:sldId id="264" r:id="rId3"/>
    <p:sldId id="266" r:id="rId4"/>
    <p:sldId id="263" r:id="rId5"/>
    <p:sldId id="268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9" r:id="rId14"/>
    <p:sldId id="300" r:id="rId15"/>
    <p:sldId id="302" r:id="rId16"/>
    <p:sldId id="301" r:id="rId17"/>
    <p:sldId id="269" r:id="rId18"/>
    <p:sldId id="303" r:id="rId19"/>
    <p:sldId id="290" r:id="rId20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FE8FD-41A0-4177-AC01-94C119122900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CD20F-1F1B-4538-9B10-D6CE5AD778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9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5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9340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289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5919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957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3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40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45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27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6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10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83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95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5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25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1C8B3-0B99-4DB5-88EC-024A2CD594F4}" type="datetimeFigureOut">
              <a:rPr lang="ru-RU" smtClean="0"/>
              <a:t>07.08.2020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CB50D9A-BAFE-45EC-9533-38C94215B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11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977" y="1246238"/>
            <a:ext cx="6156223" cy="4104148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9A3E912-3C91-4D92-9200-EDFE6461EE29}"/>
              </a:ext>
            </a:extLst>
          </p:cNvPr>
          <p:cNvSpPr txBox="1">
            <a:spLocks/>
          </p:cNvSpPr>
          <p:nvPr/>
        </p:nvSpPr>
        <p:spPr>
          <a:xfrm>
            <a:off x="2589213" y="5685502"/>
            <a:ext cx="9602787" cy="10323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МАОУ СОШ №43 г. Тюмени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Т.В.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9A3E912-3C91-4D92-9200-EDFE6461EE29}"/>
              </a:ext>
            </a:extLst>
          </p:cNvPr>
          <p:cNvSpPr txBox="1">
            <a:spLocks/>
          </p:cNvSpPr>
          <p:nvPr/>
        </p:nvSpPr>
        <p:spPr>
          <a:xfrm>
            <a:off x="1679729" y="394518"/>
            <a:ext cx="9691278" cy="623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невротизации перед ЕГЭ и ОГЭ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7719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социальной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подддержки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460885"/>
              </p:ext>
            </p:extLst>
          </p:nvPr>
        </p:nvGraphicFramePr>
        <p:xfrm>
          <a:off x="1562100" y="808495"/>
          <a:ext cx="10339848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2245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5417603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1551247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формирования зависимой позиции и/или чрезмерных ожиданий по отношению к окружающим.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использования внешних ресурсов для разрешения проблемной ситуации, доверительные социальные контакты.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2681685">
                <a:tc gridSpan="2">
                  <a:txBody>
                    <a:bodyPr/>
                    <a:lstStyle/>
                    <a:p>
                      <a:pPr lvl="0"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Проблемы разрешаются за счет привлечения внешних (социальных) ресурсов, поиска информационной, эмоциональной и действенной поддержки. Характерны ориентированность на взаимодействие с другими людьми, ожидание внимания, совета, сочувствия. В стрессе проявляется попытка вызвать сочувствие у окружающих, высказаться, получить рекомендации о том, как поступить.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Рекомендации: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Поиск информационной поддержки предполагает обращение за рекомендациями к экспертам и знакомым, владеющим необходимыми знаниями.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Потребность в эмоциональной поддержке проявляется стремлением быть выслушанным, получить эмпатичный ответ, разделить с кем-либо свои переживания.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поиске действенной поддержки ведущей является потребность в помощи конкретными действиями.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830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ответственности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091831"/>
              </p:ext>
            </p:extLst>
          </p:nvPr>
        </p:nvGraphicFramePr>
        <p:xfrm>
          <a:off x="1562100" y="808497"/>
          <a:ext cx="10339848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3165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5176683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3788650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выраженность данной стратегии в поведении может приводить к неоправданной самокритике, переживанию чувства вины, неудовлетворенности собой, принятия чрезмерной ответственности. Указанные особенности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являются фактором риска развития депрессивных состояний. Чрезмерно ответственные люди могут принять на себя больше ответственности, чем способны обеспечить за счет своих ресурсов. 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понимания личной роли в возникновении актуальных трудностей. При умеренном использовании стратегия отражает стремление личности к пониманию зависимости между собственными действиями и их последствиями, готовность анализировать свое поведение, искать причины актуальных трудностей в личных недостатках и ошибках. 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1582427">
                <a:tc gridSpan="2">
                  <a:txBody>
                    <a:bodyPr/>
                    <a:lstStyle/>
                    <a:p>
                      <a:pPr lvl="0"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Признание человеком своей роли в возникновении проблемы и ответственности за ее решение с компонентом самокритики и самообвинения. Здесь присутствует обдумывание своих действий, поиск личных ошибок, выявление своих отрицательных качеств. Обратной стороной подхода является чрезмерная самокритика, чувство безысходности, недовольство собой и происходящим.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950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Бегство-избегания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243368"/>
              </p:ext>
            </p:extLst>
          </p:nvPr>
        </p:nvGraphicFramePr>
        <p:xfrm>
          <a:off x="1562100" y="911735"/>
          <a:ext cx="1010387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6403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4837471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1905206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невозможность разрешения проблемы, вероятность накопления трудностей, краткосрочный эффект предпринимаемых действий по снижению эмоционального дискомфорта.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быстрого снижения эмоционального напряжения в ситуации стресса. 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1582427">
                <a:tc gridSpan="2">
                  <a:txBody>
                    <a:bodyPr/>
                    <a:lstStyle/>
                    <a:p>
                      <a:pPr lvl="0"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отчетливом предпочтении стратегии избегания могут наблюдаться неконструктивные формы поведения в стрессовых ситуациях: отрицание либо полное игнорирование проблемы, уклонение от ответственности и действий по разрешению возникших трудностей, пассивность, нетерпение, вспышки раздражения, погружение в фантазии, переедание, употребление алкоголя и т.п., с целью снижения мучительного эмоционального напряжения. </a:t>
                      </a:r>
                    </a:p>
                    <a:p>
                      <a:pPr lvl="0"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Эта стратегии - неадаптивная, однако это обстоятельство не исключает ее пользы в отдельных ситуациях, в особенности в краткосрочной перспективе и при острых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стрессогенных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ситуациях.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049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решения проблемы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392871"/>
              </p:ext>
            </p:extLst>
          </p:nvPr>
        </p:nvGraphicFramePr>
        <p:xfrm>
          <a:off x="1562100" y="911735"/>
          <a:ext cx="10103874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5616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4498258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1905206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вероятность чрезмерной рациональности, недостаточной эмоциональности, интуитивности и спонтанности в поведении, отсутствие возможности моментально принять нужное решение, используя интуицию. Гибкость и эмоции при выборе нужных действий уходят на задний план.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целенаправленного и планомерного разрешения проблемной ситуации.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1582427">
                <a:tc gridSpan="2">
                  <a:txBody>
                    <a:bodyPr/>
                    <a:lstStyle/>
                    <a:p>
                      <a:pPr lvl="0"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Попытки преодоления проблемы за счет целенаправленного анализа ситуации и возможных вариантов поведения, выработки стратегии планирования собственных действий с учетом объективных условий, прошлого опыта и имеющихся ресурсов.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Эта адаптивная стратегия, способствующая конструктивному разрешению трудностей.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Рекомендации: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Обговаривать риски, пути работы с рисками. Подросток успокаивается от того, что видит пути, стратегию решения проблем.</a:t>
                      </a:r>
                    </a:p>
                    <a:p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121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переоценка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671812"/>
              </p:ext>
            </p:extLst>
          </p:nvPr>
        </p:nvGraphicFramePr>
        <p:xfrm>
          <a:off x="1808496" y="1693399"/>
          <a:ext cx="10103874" cy="3502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5900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4807974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1905206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вероятность недооценки личностью возможностей действенного разрешения проблемной ситуации, неспособность видеть иные действенные выходы из сложившейся ситуации.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положительного переосмысления проблемной ситуации, способность воспринимать трудность как очередной этап саморазвития.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1582427">
                <a:tc gridSpan="2">
                  <a:txBody>
                    <a:bodyPr/>
                    <a:lstStyle/>
                    <a:p>
                      <a:pPr lvl="0"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Подростки совершают попытки преодоления негативных переживаний в связи с проблемой за счет ее положительного переосмысления, рассмотрения ее как стимула для личностного роста. </a:t>
                      </a:r>
                    </a:p>
                    <a:p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794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9006" y="633227"/>
            <a:ext cx="864747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 особенности, обеспечивающие повышенную стрессоустойчивость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buFontTx/>
              <a:buAutoNum type="arabicPeriod"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системы.</a:t>
            </a:r>
          </a:p>
          <a:p>
            <a:pPr indent="354013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Меланхолики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тревога или испуг, фобия или невротическая тревожность с нервозностью и бессонницей;</a:t>
            </a:r>
          </a:p>
          <a:p>
            <a:pPr indent="354013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Холерики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гнев, страх неудачи и потери контроля, боязнь совершить ошибку;</a:t>
            </a:r>
          </a:p>
          <a:p>
            <a:pPr indent="354013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Флегматики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снижается активность щитовидной железы, замедляется обмен веществ и может повышаться содержание сахара в крови,  «нажимают» на еду, состояние «умственной тяжести», вялости, пересыпания. </a:t>
            </a:r>
          </a:p>
          <a:p>
            <a:pPr indent="354013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Сангвиники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легче всего справляются со стрессами.</a:t>
            </a:r>
          </a:p>
          <a:p>
            <a:pPr indent="354013" algn="just"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Гормональные особенности.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37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943947-3972-421B-9ED4-1D01B42845F6}"/>
              </a:ext>
            </a:extLst>
          </p:cNvPr>
          <p:cNvSpPr txBox="1"/>
          <p:nvPr/>
        </p:nvSpPr>
        <p:spPr>
          <a:xfrm>
            <a:off x="3013291" y="894623"/>
            <a:ext cx="837246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черты, обеспечивающие повышенную стрессоустойчивость:</a:t>
            </a:r>
          </a:p>
          <a:p>
            <a:pPr>
              <a:defRPr/>
            </a:pP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самооценки.</a:t>
            </a:r>
          </a:p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Выше самооценка = больше стрессоустойчивость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AutoNum type="arabicPeriod" startAt="2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субъективного контроля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Интерналы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«Я не жертва»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Экстерналы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более уязвимы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Уровень личностной тревожности. </a:t>
            </a:r>
          </a:p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личностная тревожность = наличие невротического конфликта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Баланс мотивации достижения и избегания.</a:t>
            </a:r>
          </a:p>
          <a:p>
            <a:pPr>
              <a:defRPr/>
            </a:pP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619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264" y="761066"/>
            <a:ext cx="9350347" cy="708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снижающие риск стрессового воздействия.</a:t>
            </a: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943947-3972-421B-9ED4-1D01B42845F6}"/>
              </a:ext>
            </a:extLst>
          </p:cNvPr>
          <p:cNvSpPr txBox="1"/>
          <p:nvPr/>
        </p:nvSpPr>
        <p:spPr>
          <a:xfrm>
            <a:off x="3072286" y="1853269"/>
            <a:ext cx="81787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высшей нервной деятельности (темперамент).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врожденной предрасположенности к заболеваниям.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психологических и физических травм в детском возрасте.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традиций является еще один фактором, определяющим исходную область зоны стабильности.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877094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/>
          </p:cNvPr>
          <p:cNvSpPr txBox="1"/>
          <p:nvPr/>
        </p:nvSpPr>
        <p:spPr>
          <a:xfrm>
            <a:off x="2541075" y="1370204"/>
            <a:ext cx="9065905" cy="3777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17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готовность </a:t>
            </a:r>
            <a:r>
              <a:rPr lang="ru-RU" sz="2177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 психологических качеств, определяющих потенциальную возможность успешно работать с ситуацией.</a:t>
            </a:r>
          </a:p>
          <a:p>
            <a:pPr algn="just">
              <a:defRPr/>
            </a:pPr>
            <a:endParaRPr lang="ru-RU" sz="2177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устойчивость.</a:t>
            </a: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саморегуляция.</a:t>
            </a: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Волевая мобилизация.</a:t>
            </a: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психологических и физических сил.</a:t>
            </a: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снимать угнетающее воздействие возможных неудач.</a:t>
            </a: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преодолевать страх.</a:t>
            </a:r>
          </a:p>
          <a:p>
            <a:pPr marL="311079" indent="-311079" algn="just">
              <a:buFont typeface="Wingdings" panose="05000000000000000000" pitchFamily="2" charset="2"/>
              <a:buChar char="§"/>
              <a:defRPr/>
            </a:pP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брать </a:t>
            </a:r>
            <a:r>
              <a:rPr lang="ru-RU" sz="217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ответственность.</a:t>
            </a:r>
            <a:endParaRPr lang="ru-RU" sz="21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16740-7011-4E53-A147-A4BE9AFA1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467" y="750265"/>
            <a:ext cx="3970107" cy="4820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D9BF5D-F6ED-4529-81E9-A881801AF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965" y="1713271"/>
            <a:ext cx="3999378" cy="4546310"/>
          </a:xfrm>
        </p:spPr>
        <p:txBody>
          <a:bodyPr>
            <a:noAutofit/>
          </a:bodyPr>
          <a:lstStyle/>
          <a:p>
            <a:pPr algn="just" fontAlgn="base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стресса»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Мандель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Б.Р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делать если, ждет экзамен» Людмила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Петрановская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buNone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в экстремальных условиях»  В.И. Лебедев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652" y="750265"/>
            <a:ext cx="5409367" cy="55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48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8">
            <a:extLst>
              <a:ext uri="{FF2B5EF4-FFF2-40B4-BE49-F238E27FC236}">
                <a16:creationId xmlns:a16="http://schemas.microsoft.com/office/drawing/2014/main" id="{166BF9EE-F7AC-4FA5-AC7E-001B3A642F7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8" name="Group 22">
            <a:extLst>
              <a:ext uri="{FF2B5EF4-FFF2-40B4-BE49-F238E27FC236}">
                <a16:creationId xmlns:a16="http://schemas.microsoft.com/office/drawing/2014/main" id="{E312DBA5-56D8-42B2-BA94-28168C2A6703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9" name="Rectangle 36">
            <a:extLst>
              <a:ext uri="{FF2B5EF4-FFF2-40B4-BE49-F238E27FC236}">
                <a16:creationId xmlns:a16="http://schemas.microsoft.com/office/drawing/2014/main" id="{1996130F-9AB5-4DE9-8574-3AF891C5C1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40">
            <a:extLst>
              <a:ext uri="{FF2B5EF4-FFF2-40B4-BE49-F238E27FC236}">
                <a16:creationId xmlns:a16="http://schemas.microsoft.com/office/drawing/2014/main" id="{3F4C104D-5F30-4811-9376-566B26E4719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42">
            <a:extLst>
              <a:ext uri="{FF2B5EF4-FFF2-40B4-BE49-F238E27FC236}">
                <a16:creationId xmlns:a16="http://schemas.microsoft.com/office/drawing/2014/main" id="{0815E34B-5D02-4E01-A936-E8E1C0AB6F1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мужчина, человек, сто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D8B0C62E-8B5B-4EC0-B684-893B2AFA5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478" y="640080"/>
            <a:ext cx="6799706" cy="525277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F26AD-B8EF-4427-9CE1-4AC7BBE6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30" y="650784"/>
            <a:ext cx="3974885" cy="26536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неспецифическая реакция организма на любое предъявляемое ему требование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6C6D81-60CE-47E6-B093-99314DE63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5" y="3163647"/>
            <a:ext cx="3650278" cy="2479148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Неспецифическая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одинаковая реакция организма, не зависящая от характера воздействия на него.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73A543-3438-48A3-AFAC-F48E24F901EF}"/>
              </a:ext>
            </a:extLst>
          </p:cNvPr>
          <p:cNvSpPr txBox="1"/>
          <p:nvPr/>
        </p:nvSpPr>
        <p:spPr>
          <a:xfrm>
            <a:off x="8705021" y="6060437"/>
            <a:ext cx="2647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Ганс Селье (1907 – 1982)</a:t>
            </a:r>
          </a:p>
        </p:txBody>
      </p:sp>
    </p:spTree>
    <p:extLst>
      <p:ext uri="{BB962C8B-B14F-4D97-AF65-F5344CB8AC3E}">
        <p14:creationId xmlns:p14="http://schemas.microsoft.com/office/powerpoint/2010/main" val="405022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E6DB9-A702-4ED4-BEB1-D4BDFFB9C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6925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3A0FC7-25CD-44D4-91CD-2554E9599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48249" y="1484610"/>
            <a:ext cx="4342893" cy="43996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Эустресс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стресс, который вызывается положительными эмоциями или несильным стрессом. Этот вид стресса мобилизует организм, активизирует внутренние резервы человека, улучшает протекание психических и физиологических функций. Человек чувствует прилив сил, что позволяет ему работать на высоком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уровне..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88E70ED-C847-4B03-AAC4-3592C5D7C8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321939" y="1487838"/>
            <a:ext cx="4337655" cy="43964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Дистресс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разрушительный процесс,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дезорганизующий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человека, ухудшает протекание психофизиологических функций. Дистресс несет в себе разрушительную силу для нашего организма. Он негативно сказывается на здоровье человека и может привести к тяжелым заболеваниям.</a:t>
            </a:r>
          </a:p>
        </p:txBody>
      </p:sp>
    </p:spTree>
    <p:extLst>
      <p:ext uri="{BB962C8B-B14F-4D97-AF65-F5344CB8AC3E}">
        <p14:creationId xmlns:p14="http://schemas.microsoft.com/office/powerpoint/2010/main" val="274285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D7A94B-029D-454C-9B83-E394CD286A2F}"/>
              </a:ext>
            </a:extLst>
          </p:cNvPr>
          <p:cNvSpPr txBox="1"/>
          <p:nvPr/>
        </p:nvSpPr>
        <p:spPr>
          <a:xfrm>
            <a:off x="2489162" y="623974"/>
            <a:ext cx="89950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готовность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психологических качеств, определяющих потенциальную возможность успешно работать с ситуацией.</a:t>
            </a:r>
          </a:p>
          <a:p>
            <a:pPr algn="just"/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устойчивость.</a:t>
            </a: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саморегуляция.</a:t>
            </a: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Волевая мобилизация.</a:t>
            </a: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психологических и физических сил.</a:t>
            </a: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снимать угнетающее воздействие возможных неудач.</a:t>
            </a: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преодолевать страх.</a:t>
            </a:r>
          </a:p>
          <a:p>
            <a:pPr indent="357188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брать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ответственность.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39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F148A-F279-4814-83AF-8B27FDF9F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453" y="624110"/>
            <a:ext cx="8911687" cy="9877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механизмы (стратегии) адаптации в стрессовой ситуации.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B10067-2DDD-45E5-AAE1-3882E9737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9454" y="2006524"/>
            <a:ext cx="3714886" cy="38932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Копинг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-механизмы 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активные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преимущественно сознательные усилия человека, направленные на активное изменение ситуации и удовлетворение значимых потребностей.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410F1B-10E6-4BA6-A155-93032FFCD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6957" y="2006524"/>
            <a:ext cx="4074183" cy="40068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Неосознанные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(защитные механизмы) - это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неосознанные действия (противодействия) человека, направленные на защиту от тех опасностей (угроз), которым он подвергается со стороны окружающей его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661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264" y="624110"/>
            <a:ext cx="9350347" cy="708744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копингов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943947-3972-421B-9ED4-1D01B42845F6}"/>
              </a:ext>
            </a:extLst>
          </p:cNvPr>
          <p:cNvSpPr txBox="1"/>
          <p:nvPr/>
        </p:nvSpPr>
        <p:spPr>
          <a:xfrm>
            <a:off x="3057537" y="1469810"/>
            <a:ext cx="81787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Конфронтация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Дистанцирование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социальной поддержки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ответственности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Бегство-избегание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решения проблемы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переоценка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77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Конфронтация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47459"/>
              </p:ext>
            </p:extLst>
          </p:nvPr>
        </p:nvGraphicFramePr>
        <p:xfrm>
          <a:off x="1447800" y="808495"/>
          <a:ext cx="10744200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100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5372100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2146515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не рациональны, нет целенаправленности, планирования, характерны импульсивность, агрессивность,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упрямство. Это бунтарская, провокационная позиция. 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Там, где нет осознанности, сложно прийти к эффективному решению проблемы.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стрессоустойчивость, 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активного противостояния трудностям и </a:t>
                      </a:r>
                      <a:r>
                        <a:rPr lang="ru-RU" sz="2000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стрессогенному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воздействию. Конфронтация помогает действовать, сдвигать ситуацию с мертвой точки, выражать свою позицию и отстаивать ее.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2603306">
                <a:tc gridSpan="2"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Стратегия конфронтации неадаптивная, но при умеренном использовании она обеспечивает способность личности к сопротивлению трудностям, энергичность и предприимчивость при разрешении проблемных ситуаций, умение отстаивать собственные интересы, справляться с тревогой в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стрессогенных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условиях. Ключевым элементом такого поведения является не решение проблемы, а снятие психоэмоционального напряжения. 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Рекомендации: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реагировать остро на протесты, споры подростка, учиться договариваться.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Расширять репертуар поведения, действий, не давать «застревать» на одной линии поведения.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Оказывать эмоциональную поддержку («Ты у меня очень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энергичный, имеешь свое мнение»).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Осуществлять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мягкий контроль через вопросы («Ты получил результат, а тот ли он который ты хотел?).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620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Дистанцирование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02051"/>
              </p:ext>
            </p:extLst>
          </p:nvPr>
        </p:nvGraphicFramePr>
        <p:xfrm>
          <a:off x="1924222" y="808495"/>
          <a:ext cx="9872422" cy="605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6211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4936211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2919984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вероятность обесценивания собственных переживаний, недооценка значимости и возможностей действенного преодоления проблемных ситуаций. Однако подавление эмоций относительно значимости происходящего может привести к отсутствию решения проблемы как таковой.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снижения субъективной значимости трудноразрешимых ситуаций и предотвращения интенсивных эмоциональных реакций на фрустрацию.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Дистанцирование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помогает не перегореть психологически, облегчить эмоциональное состояние.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2681685">
                <a:tc gridSpan="2"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трудной для психики задачи может производиться через снижение ее важности. Это попытки преодоления негативных переживаний в связи с проблемой за счет субъективного снижения ее значимости и степени эмоциональной вовлеченности в нее. </a:t>
                      </a: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данном случае используются интеллектуальные приемы рационализации, переключения внимания, отстранения, юмора, обесценивания и т.п. Проблемы будто не существует или она не так значима, как казалось вначале.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Рекомендации: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Осуществлять поиск альтернативных путей.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Оказывать эмоциональную поддержку.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Сопоставлять возможности и цели.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08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9F497-A519-42BF-A669-5EF1CB2A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260" y="254734"/>
            <a:ext cx="9350347" cy="553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764562"/>
              </p:ext>
            </p:extLst>
          </p:nvPr>
        </p:nvGraphicFramePr>
        <p:xfrm>
          <a:off x="1562100" y="808495"/>
          <a:ext cx="106299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045">
                  <a:extLst>
                    <a:ext uri="{9D8B030D-6E8A-4147-A177-3AD203B41FA5}">
                      <a16:colId xmlns:a16="http://schemas.microsoft.com/office/drawing/2014/main" val="4062473729"/>
                    </a:ext>
                  </a:extLst>
                </a:gridCol>
                <a:gridCol w="4119855">
                  <a:extLst>
                    <a:ext uri="{9D8B030D-6E8A-4147-A177-3AD203B41FA5}">
                      <a16:colId xmlns:a16="http://schemas.microsoft.com/office/drawing/2014/main" val="1751701904"/>
                    </a:ext>
                  </a:extLst>
                </a:gridCol>
              </a:tblGrid>
              <a:tr h="1915655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Отрицательные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трудности выражения переживаний, потребностей и побуждений в связи с проблемной ситуацией,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сверхконтроль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поведения. При таком подходе потребности и желания скрываются, что отрицательно сказывается на удовлетворенности от решения проблемы.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Положительные стороны: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 избегания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эмоциогенных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импульсивных поступков, преобладание рационального подхода к проблемным ситуациям.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3393"/>
                  </a:ext>
                </a:extLst>
              </a:tr>
              <a:tr h="2681685">
                <a:tc gridSpan="2"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Стратегия предполагает подавление эмоций. Подростки стараются контролировать свое состояние, выбрать беспристрастно модель поведения, не допускают раздувания чувств и эмоций, предлагают попытки преодоления негативных переживаний в связи с проблемой за счет целенаправленного подавления и сдерживания эмоций, минимизации их влияния на оценку ситуации и выбор стратегии поведения, высокий контроль поведения, стремление к самообладанию. У личности может наблюдаться стремление скрывать от окружающих свои переживания и побуждения в связи с проблемной ситуацией. Такое поведение свидетельствует о боязни самораскрытия, чрезмерной требовательности к себе, приводящей к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сверхконтролю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поведения. Наблюдается преувеличенный контроль своих действий, закрытость.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Рекомендации: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Научить выражать сильные эмоции, не копить их в себе (физические нагрузки).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3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75357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3041</TotalTime>
  <Words>1588</Words>
  <Application>Microsoft Office PowerPoint</Application>
  <PresentationFormat>Широкоэкранный</PresentationFormat>
  <Paragraphs>143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Стресс - неспецифическая реакция организма на любое предъявляемое ему требование.</vt:lpstr>
      <vt:lpstr>Классификация стресса</vt:lpstr>
      <vt:lpstr>Презентация PowerPoint</vt:lpstr>
      <vt:lpstr>Психологические механизмы (стратегии) адаптации в стрессовой ситуации.</vt:lpstr>
      <vt:lpstr>Виды копингов: </vt:lpstr>
      <vt:lpstr>Конфронтация</vt:lpstr>
      <vt:lpstr>Дистанцирование </vt:lpstr>
      <vt:lpstr>Самоконтроль </vt:lpstr>
      <vt:lpstr>Поиск социальной подддержки </vt:lpstr>
      <vt:lpstr>Принятие ответственности</vt:lpstr>
      <vt:lpstr>Бегство-избегания </vt:lpstr>
      <vt:lpstr>Планирование решения проблемы</vt:lpstr>
      <vt:lpstr>Положительная переоценка</vt:lpstr>
      <vt:lpstr>Презентация PowerPoint</vt:lpstr>
      <vt:lpstr>Презентация PowerPoint</vt:lpstr>
      <vt:lpstr>Факторы, снижающие риск стрессового воздействия. </vt:lpstr>
      <vt:lpstr>Презентация PowerPoint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 Лучкина</dc:creator>
  <cp:lastModifiedBy>INSTALL</cp:lastModifiedBy>
  <cp:revision>57</cp:revision>
  <cp:lastPrinted>2019-04-25T09:02:01Z</cp:lastPrinted>
  <dcterms:created xsi:type="dcterms:W3CDTF">2018-04-11T09:50:52Z</dcterms:created>
  <dcterms:modified xsi:type="dcterms:W3CDTF">2020-08-07T03:34:25Z</dcterms:modified>
</cp:coreProperties>
</file>