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21"/>
  </p:notesMasterIdLst>
  <p:sldIdLst>
    <p:sldId id="257" r:id="rId2"/>
    <p:sldId id="264" r:id="rId3"/>
    <p:sldId id="266" r:id="rId4"/>
    <p:sldId id="263" r:id="rId5"/>
    <p:sldId id="268" r:id="rId6"/>
    <p:sldId id="291" r:id="rId7"/>
    <p:sldId id="292" r:id="rId8"/>
    <p:sldId id="293" r:id="rId9"/>
    <p:sldId id="294" r:id="rId10"/>
    <p:sldId id="295" r:id="rId11"/>
    <p:sldId id="296" r:id="rId12"/>
    <p:sldId id="297" r:id="rId13"/>
    <p:sldId id="299" r:id="rId14"/>
    <p:sldId id="300" r:id="rId15"/>
    <p:sldId id="302" r:id="rId16"/>
    <p:sldId id="301" r:id="rId17"/>
    <p:sldId id="269" r:id="rId18"/>
    <p:sldId id="303" r:id="rId19"/>
    <p:sldId id="290" r:id="rId20"/>
  </p:sldIdLst>
  <p:sldSz cx="12192000" cy="6858000"/>
  <p:notesSz cx="6858000" cy="99472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8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BFE8FD-41A0-4177-AC01-94C119122900}" type="datetimeFigureOut">
              <a:rPr lang="ru-RU" smtClean="0"/>
              <a:t>07.08.2020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44500" y="1243013"/>
            <a:ext cx="596900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87126"/>
            <a:ext cx="5486400" cy="39167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9CD20F-1F1B-4538-9B10-D6CE5AD778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4803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1C8B3-0B99-4DB5-88EC-024A2CD594F4}" type="datetimeFigureOut">
              <a:rPr lang="ru-RU" smtClean="0"/>
              <a:t>07.08.2020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CB50D9A-BAFE-45EC-9533-38C94215BD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391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1C8B3-0B99-4DB5-88EC-024A2CD594F4}" type="datetimeFigureOut">
              <a:rPr lang="ru-RU" smtClean="0"/>
              <a:t>07.08.2020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CB50D9A-BAFE-45EC-9533-38C94215BD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8451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1C8B3-0B99-4DB5-88EC-024A2CD594F4}" type="datetimeFigureOut">
              <a:rPr lang="ru-RU" smtClean="0"/>
              <a:t>07.08.2020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CB50D9A-BAFE-45EC-9533-38C94215BD8B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393406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1C8B3-0B99-4DB5-88EC-024A2CD594F4}" type="datetimeFigureOut">
              <a:rPr lang="ru-RU" smtClean="0"/>
              <a:t>07.08.2020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CB50D9A-BAFE-45EC-9533-38C94215BD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02892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1C8B3-0B99-4DB5-88EC-024A2CD594F4}" type="datetimeFigureOut">
              <a:rPr lang="ru-RU" smtClean="0"/>
              <a:t>07.08.2020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CB50D9A-BAFE-45EC-9533-38C94215BD8B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659199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1C8B3-0B99-4DB5-88EC-024A2CD594F4}" type="datetimeFigureOut">
              <a:rPr lang="ru-RU" smtClean="0"/>
              <a:t>07.08.2020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CB50D9A-BAFE-45EC-9533-38C94215BD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29576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1C8B3-0B99-4DB5-88EC-024A2CD594F4}" type="datetimeFigureOut">
              <a:rPr lang="ru-RU" smtClean="0"/>
              <a:t>07.08.2020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50D9A-BAFE-45EC-9533-38C94215BD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28130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1C8B3-0B99-4DB5-88EC-024A2CD594F4}" type="datetimeFigureOut">
              <a:rPr lang="ru-RU" smtClean="0"/>
              <a:t>07.08.2020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50D9A-BAFE-45EC-9533-38C94215BD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7403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1C8B3-0B99-4DB5-88EC-024A2CD594F4}" type="datetimeFigureOut">
              <a:rPr lang="ru-RU" smtClean="0"/>
              <a:t>07.08.2020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50D9A-BAFE-45EC-9533-38C94215BD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8456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1C8B3-0B99-4DB5-88EC-024A2CD594F4}" type="datetimeFigureOut">
              <a:rPr lang="ru-RU" smtClean="0"/>
              <a:t>07.08.2020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CB50D9A-BAFE-45EC-9533-38C94215BD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4277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1C8B3-0B99-4DB5-88EC-024A2CD594F4}" type="datetimeFigureOut">
              <a:rPr lang="ru-RU" smtClean="0"/>
              <a:t>07.08.2020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CB50D9A-BAFE-45EC-9533-38C94215BD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9769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1C8B3-0B99-4DB5-88EC-024A2CD594F4}" type="datetimeFigureOut">
              <a:rPr lang="ru-RU" smtClean="0"/>
              <a:t>07.08.2020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CB50D9A-BAFE-45EC-9533-38C94215BD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61088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1C8B3-0B99-4DB5-88EC-024A2CD594F4}" type="datetimeFigureOut">
              <a:rPr lang="ru-RU" smtClean="0"/>
              <a:t>07.08.2020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50D9A-BAFE-45EC-9533-38C94215BD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30835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1C8B3-0B99-4DB5-88EC-024A2CD594F4}" type="datetimeFigureOut">
              <a:rPr lang="ru-RU" smtClean="0"/>
              <a:t>07.08.2020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50D9A-BAFE-45EC-9533-38C94215BD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7295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1C8B3-0B99-4DB5-88EC-024A2CD594F4}" type="datetimeFigureOut">
              <a:rPr lang="ru-RU" smtClean="0"/>
              <a:t>07.08.2020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50D9A-BAFE-45EC-9533-38C94215BD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6659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1C8B3-0B99-4DB5-88EC-024A2CD594F4}" type="datetimeFigureOut">
              <a:rPr lang="ru-RU" smtClean="0"/>
              <a:t>07.08.2020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CB50D9A-BAFE-45EC-9533-38C94215BD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2257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01C8B3-0B99-4DB5-88EC-024A2CD594F4}" type="datetimeFigureOut">
              <a:rPr lang="ru-RU" smtClean="0"/>
              <a:t>07.08.2020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CB50D9A-BAFE-45EC-9533-38C94215BD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7114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4977" y="1246238"/>
            <a:ext cx="6156223" cy="4104148"/>
          </a:xfrm>
          <a:prstGeom prst="rect">
            <a:avLst/>
          </a:prstGeom>
        </p:spPr>
      </p:pic>
      <p:sp>
        <p:nvSpPr>
          <p:cNvPr id="3" name="Объект 2">
            <a:extLst>
              <a:ext uri="{FF2B5EF4-FFF2-40B4-BE49-F238E27FC236}">
                <a16:creationId xmlns:a16="http://schemas.microsoft.com/office/drawing/2014/main" id="{99A3E912-3C91-4D92-9200-EDFE6461EE29}"/>
              </a:ext>
            </a:extLst>
          </p:cNvPr>
          <p:cNvSpPr txBox="1">
            <a:spLocks/>
          </p:cNvSpPr>
          <p:nvPr/>
        </p:nvSpPr>
        <p:spPr>
          <a:xfrm>
            <a:off x="2589213" y="5685502"/>
            <a:ext cx="9602787" cy="103238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Педагог-психолог МАОУ СОШ №43 г. Тюмени </a:t>
            </a:r>
          </a:p>
          <a:p>
            <a:pPr algn="r"/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Сидорова Т.В.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2">
            <a:extLst>
              <a:ext uri="{FF2B5EF4-FFF2-40B4-BE49-F238E27FC236}">
                <a16:creationId xmlns:a16="http://schemas.microsoft.com/office/drawing/2014/main" id="{99A3E912-3C91-4D92-9200-EDFE6461EE29}"/>
              </a:ext>
            </a:extLst>
          </p:cNvPr>
          <p:cNvSpPr txBox="1">
            <a:spLocks/>
          </p:cNvSpPr>
          <p:nvPr/>
        </p:nvSpPr>
        <p:spPr>
          <a:xfrm>
            <a:off x="1679729" y="394518"/>
            <a:ext cx="9691278" cy="6231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Профилактика невротизации перед ЕГЭ и ОГЭ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35771958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09F497-A519-42BF-A669-5EF1CB2A4B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85260" y="254734"/>
            <a:ext cx="9350347" cy="553761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Поиск социальной </a:t>
            </a:r>
            <a:r>
              <a:rPr lang="ru-RU" sz="31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подддержки</a:t>
            </a:r>
            <a:r>
              <a:rPr lang="ru-RU" sz="31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4460885"/>
              </p:ext>
            </p:extLst>
          </p:nvPr>
        </p:nvGraphicFramePr>
        <p:xfrm>
          <a:off x="1562100" y="808495"/>
          <a:ext cx="10339848" cy="536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22245">
                  <a:extLst>
                    <a:ext uri="{9D8B030D-6E8A-4147-A177-3AD203B41FA5}">
                      <a16:colId xmlns:a16="http://schemas.microsoft.com/office/drawing/2014/main" val="4062473729"/>
                    </a:ext>
                  </a:extLst>
                </a:gridCol>
                <a:gridCol w="5417603">
                  <a:extLst>
                    <a:ext uri="{9D8B030D-6E8A-4147-A177-3AD203B41FA5}">
                      <a16:colId xmlns:a16="http://schemas.microsoft.com/office/drawing/2014/main" val="1751701904"/>
                    </a:ext>
                  </a:extLst>
                </a:gridCol>
              </a:tblGrid>
              <a:tr h="1551247">
                <a:tc>
                  <a:txBody>
                    <a:bodyPr/>
                    <a:lstStyle/>
                    <a:p>
                      <a:pPr algn="ctr"/>
                      <a:r>
                        <a:rPr lang="ru-RU" sz="2000" i="1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Отрицательные стороны:</a:t>
                      </a:r>
                      <a:r>
                        <a:rPr lang="ru-RU" sz="2000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just"/>
                      <a:r>
                        <a:rPr lang="ru-RU" sz="2000" b="1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возможность формирования зависимой позиции и/или чрезмерных ожиданий по отношению к окружающим.</a:t>
                      </a:r>
                      <a:endParaRPr lang="ru-RU" sz="2000" b="1" kern="1200" dirty="0">
                        <a:solidFill>
                          <a:schemeClr val="lt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i="1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Положительные стороны:</a:t>
                      </a:r>
                      <a:r>
                        <a:rPr lang="ru-RU" sz="2000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just"/>
                      <a:r>
                        <a:rPr lang="ru-RU" sz="2000" b="1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возможность использования внешних ресурсов для разрешения проблемной ситуации, доверительные социальные контакты.</a:t>
                      </a:r>
                      <a:endParaRPr lang="ru-RU" sz="20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9593393"/>
                  </a:ext>
                </a:extLst>
              </a:tr>
              <a:tr h="2681685">
                <a:tc gridSpan="2">
                  <a:txBody>
                    <a:bodyPr/>
                    <a:lstStyle/>
                    <a:p>
                      <a:pPr lvl="0" algn="just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Проблемы разрешаются за счет привлечения внешних (социальных) ресурсов, поиска информационной, эмоциональной и действенной поддержки. Характерны ориентированность на взаимодействие с другими людьми, ожидание внимания, совета, сочувствия. В стрессе проявляется попытка вызвать сочувствие у окружающих, высказаться, получить рекомендации о том, как поступить.</a:t>
                      </a:r>
                    </a:p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Рекомендации: </a:t>
                      </a:r>
                    </a:p>
                    <a:p>
                      <a:pPr marL="342900" indent="-342900" algn="just">
                        <a:buFont typeface="Wingdings" panose="05000000000000000000" pitchFamily="2" charset="2"/>
                        <a:buChar char="Ø"/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Поиск информационной поддержки предполагает обращение за рекомендациями к экспертам и знакомым, владеющим необходимыми знаниями. </a:t>
                      </a:r>
                    </a:p>
                    <a:p>
                      <a:pPr marL="342900" indent="-342900" algn="just">
                        <a:buFont typeface="Wingdings" panose="05000000000000000000" pitchFamily="2" charset="2"/>
                        <a:buChar char="Ø"/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Потребность в эмоциональной поддержке проявляется стремлением быть выслушанным, получить эмпатичный ответ, разделить с кем-либо свои переживания. </a:t>
                      </a:r>
                    </a:p>
                    <a:p>
                      <a:pPr marL="342900" indent="-342900" algn="just">
                        <a:buFont typeface="Wingdings" panose="05000000000000000000" pitchFamily="2" charset="2"/>
                        <a:buChar char="Ø"/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При поиске действенной поддержки ведущей является потребность в помощи конкретными действиями.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73371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58307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09F497-A519-42BF-A669-5EF1CB2A4B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85260" y="254734"/>
            <a:ext cx="9350347" cy="553761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Принятие ответственности</a:t>
            </a:r>
            <a:endParaRPr lang="ru-RU" sz="28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0091831"/>
              </p:ext>
            </p:extLst>
          </p:nvPr>
        </p:nvGraphicFramePr>
        <p:xfrm>
          <a:off x="1562100" y="808497"/>
          <a:ext cx="10339848" cy="566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63165">
                  <a:extLst>
                    <a:ext uri="{9D8B030D-6E8A-4147-A177-3AD203B41FA5}">
                      <a16:colId xmlns:a16="http://schemas.microsoft.com/office/drawing/2014/main" val="4062473729"/>
                    </a:ext>
                  </a:extLst>
                </a:gridCol>
                <a:gridCol w="5176683">
                  <a:extLst>
                    <a:ext uri="{9D8B030D-6E8A-4147-A177-3AD203B41FA5}">
                      <a16:colId xmlns:a16="http://schemas.microsoft.com/office/drawing/2014/main" val="1751701904"/>
                    </a:ext>
                  </a:extLst>
                </a:gridCol>
              </a:tblGrid>
              <a:tr h="3788650">
                <a:tc>
                  <a:txBody>
                    <a:bodyPr/>
                    <a:lstStyle/>
                    <a:p>
                      <a:pPr algn="ctr"/>
                      <a:r>
                        <a:rPr lang="ru-RU" sz="2000" i="1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Отрицательные стороны:</a:t>
                      </a:r>
                      <a:r>
                        <a:rPr lang="ru-RU" sz="2000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just"/>
                      <a:r>
                        <a:rPr lang="ru-RU" sz="2000" b="1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выраженность данной стратегии в поведении может приводить к неоправданной самокритике, переживанию чувства вины, неудовлетворенности собой, принятия чрезмерной ответственности. Указанные особенности</a:t>
                      </a:r>
                      <a:r>
                        <a:rPr lang="ru-RU" sz="2000" b="1" kern="1200" baseline="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1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являются фактором риска развития депрессивных состояний. Чрезмерно ответственные люди могут принять на себя больше ответственности, чем способны обеспечить за счет своих ресурсов. </a:t>
                      </a:r>
                      <a:endParaRPr lang="ru-RU" sz="2000" b="1" kern="1200" dirty="0">
                        <a:solidFill>
                          <a:schemeClr val="lt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000" i="1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Положительные стороны:</a:t>
                      </a:r>
                      <a:r>
                        <a:rPr lang="ru-RU" sz="2000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just"/>
                      <a:r>
                        <a:rPr lang="ru-RU" sz="2000" b="1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возможность понимания личной роли в возникновении актуальных трудностей. При умеренном использовании стратегия отражает стремление личности к пониманию зависимости между собственными действиями и их последствиями, готовность анализировать свое поведение, искать причины актуальных трудностей в личных недостатках и ошибках. </a:t>
                      </a:r>
                      <a:endParaRPr lang="ru-RU" sz="2000" b="1" kern="1200" dirty="0">
                        <a:solidFill>
                          <a:schemeClr val="lt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9593393"/>
                  </a:ext>
                </a:extLst>
              </a:tr>
              <a:tr h="1582427">
                <a:tc gridSpan="2">
                  <a:txBody>
                    <a:bodyPr/>
                    <a:lstStyle/>
                    <a:p>
                      <a:pPr lvl="0" algn="just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Признание человеком своей роли в возникновении проблемы и ответственности за ее решение с компонентом самокритики и самообвинения. Здесь присутствует обдумывание своих действий, поиск личных ошибок, выявление своих отрицательных качеств. Обратной стороной подхода является чрезмерная самокритика, чувство безысходности, недовольство собой и происходящим.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73371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39508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09F497-A519-42BF-A669-5EF1CB2A4B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85260" y="254734"/>
            <a:ext cx="9350347" cy="553761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Бегство-избегания </a:t>
            </a:r>
            <a:endParaRPr lang="ru-RU" sz="28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4243368"/>
              </p:ext>
            </p:extLst>
          </p:nvPr>
        </p:nvGraphicFramePr>
        <p:xfrm>
          <a:off x="1562100" y="911735"/>
          <a:ext cx="10103874" cy="475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66403">
                  <a:extLst>
                    <a:ext uri="{9D8B030D-6E8A-4147-A177-3AD203B41FA5}">
                      <a16:colId xmlns:a16="http://schemas.microsoft.com/office/drawing/2014/main" val="4062473729"/>
                    </a:ext>
                  </a:extLst>
                </a:gridCol>
                <a:gridCol w="4837471">
                  <a:extLst>
                    <a:ext uri="{9D8B030D-6E8A-4147-A177-3AD203B41FA5}">
                      <a16:colId xmlns:a16="http://schemas.microsoft.com/office/drawing/2014/main" val="1751701904"/>
                    </a:ext>
                  </a:extLst>
                </a:gridCol>
              </a:tblGrid>
              <a:tr h="1905206">
                <a:tc>
                  <a:txBody>
                    <a:bodyPr/>
                    <a:lstStyle/>
                    <a:p>
                      <a:pPr algn="ctr"/>
                      <a:r>
                        <a:rPr lang="ru-RU" sz="2000" i="1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Отрицательные стороны:</a:t>
                      </a:r>
                      <a:r>
                        <a:rPr lang="ru-RU" sz="2000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just"/>
                      <a:r>
                        <a:rPr lang="ru-RU" sz="2000" b="1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невозможность разрешения проблемы, вероятность накопления трудностей, краткосрочный эффект предпринимаемых действий по снижению эмоционального дискомфорта.</a:t>
                      </a:r>
                      <a:endParaRPr lang="ru-RU" sz="2000" b="1" kern="1200" dirty="0">
                        <a:solidFill>
                          <a:schemeClr val="lt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i="1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Положительные стороны:</a:t>
                      </a:r>
                      <a:r>
                        <a:rPr lang="ru-RU" sz="2000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just"/>
                      <a:r>
                        <a:rPr lang="ru-RU" sz="2000" b="1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возможность быстрого снижения эмоционального напряжения в ситуации стресса. </a:t>
                      </a:r>
                      <a:endParaRPr lang="ru-RU" sz="2000" b="1" kern="1200" dirty="0">
                        <a:solidFill>
                          <a:schemeClr val="lt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9593393"/>
                  </a:ext>
                </a:extLst>
              </a:tr>
              <a:tr h="1582427">
                <a:tc gridSpan="2">
                  <a:txBody>
                    <a:bodyPr/>
                    <a:lstStyle/>
                    <a:p>
                      <a:pPr lvl="0" algn="just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При отчетливом предпочтении стратегии избегания могут наблюдаться неконструктивные формы поведения в стрессовых ситуациях: отрицание либо полное игнорирование проблемы, уклонение от ответственности и действий по разрешению возникших трудностей, пассивность, нетерпение, вспышки раздражения, погружение в фантазии, переедание, употребление алкоголя и т.п., с целью снижения мучительного эмоционального напряжения. </a:t>
                      </a:r>
                    </a:p>
                    <a:p>
                      <a:pPr lvl="0" algn="just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Эта стратегии - неадаптивная, однако это обстоятельство не исключает ее пользы в отдельных ситуациях, в особенности в краткосрочной перспективе и при острых </a:t>
                      </a:r>
                      <a:r>
                        <a:rPr lang="ru-RU" sz="20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стрессогенных</a:t>
                      </a: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ситуациях.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73371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60496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09F497-A519-42BF-A669-5EF1CB2A4B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85260" y="254734"/>
            <a:ext cx="9350347" cy="553761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Планирование решения проблемы</a:t>
            </a:r>
            <a:endParaRPr lang="ru-RU" sz="28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2392871"/>
              </p:ext>
            </p:extLst>
          </p:nvPr>
        </p:nvGraphicFramePr>
        <p:xfrm>
          <a:off x="1562100" y="911735"/>
          <a:ext cx="10103874" cy="5059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05616">
                  <a:extLst>
                    <a:ext uri="{9D8B030D-6E8A-4147-A177-3AD203B41FA5}">
                      <a16:colId xmlns:a16="http://schemas.microsoft.com/office/drawing/2014/main" val="4062473729"/>
                    </a:ext>
                  </a:extLst>
                </a:gridCol>
                <a:gridCol w="4498258">
                  <a:extLst>
                    <a:ext uri="{9D8B030D-6E8A-4147-A177-3AD203B41FA5}">
                      <a16:colId xmlns:a16="http://schemas.microsoft.com/office/drawing/2014/main" val="1751701904"/>
                    </a:ext>
                  </a:extLst>
                </a:gridCol>
              </a:tblGrid>
              <a:tr h="1905206">
                <a:tc>
                  <a:txBody>
                    <a:bodyPr/>
                    <a:lstStyle/>
                    <a:p>
                      <a:pPr algn="ctr"/>
                      <a:r>
                        <a:rPr lang="ru-RU" sz="2000" i="1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Отрицательные стороны:</a:t>
                      </a:r>
                      <a:r>
                        <a:rPr lang="ru-RU" sz="2000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just"/>
                      <a:r>
                        <a:rPr lang="ru-RU" sz="2000" b="1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вероятность чрезмерной рациональности, недостаточной эмоциональности, интуитивности и спонтанности в поведении, отсутствие возможности моментально принять нужное решение, используя интуицию. Гибкость и эмоции при выборе нужных действий уходят на задний план.</a:t>
                      </a:r>
                      <a:endParaRPr lang="ru-RU" sz="2000" b="1" kern="1200" dirty="0">
                        <a:solidFill>
                          <a:schemeClr val="lt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i="1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Положительные стороны:</a:t>
                      </a:r>
                      <a:r>
                        <a:rPr lang="ru-RU" sz="2000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just"/>
                      <a:r>
                        <a:rPr lang="ru-RU" sz="2000" b="1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возможность целенаправленного и планомерного разрешения проблемной ситуации.</a:t>
                      </a:r>
                      <a:endParaRPr lang="ru-RU" sz="2000" b="1" kern="1200" dirty="0">
                        <a:solidFill>
                          <a:schemeClr val="lt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9593393"/>
                  </a:ext>
                </a:extLst>
              </a:tr>
              <a:tr h="1582427">
                <a:tc gridSpan="2">
                  <a:txBody>
                    <a:bodyPr/>
                    <a:lstStyle/>
                    <a:p>
                      <a:pPr lvl="0" algn="just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Попытки преодоления проблемы за счет целенаправленного анализа ситуации и возможных вариантов поведения, выработки стратегии планирования собственных действий с учетом объективных условий, прошлого опыта и имеющихся ресурсов. </a:t>
                      </a:r>
                    </a:p>
                    <a:p>
                      <a:pPr algn="just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Эта адаптивная стратегия, способствующая конструктивному разрешению трудностей.</a:t>
                      </a:r>
                    </a:p>
                    <a:p>
                      <a:r>
                        <a:rPr lang="ru-RU" sz="20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Рекомендации:</a:t>
                      </a:r>
                    </a:p>
                    <a:p>
                      <a:pPr algn="just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Обговаривать риски, пути работы с рисками. Подросток успокаивается от того, что видит пути, стратегию решения проблем.</a:t>
                      </a:r>
                    </a:p>
                    <a:p>
                      <a:endParaRPr lang="ru-RU" sz="20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73371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21213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09F497-A519-42BF-A669-5EF1CB2A4B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85260" y="254734"/>
            <a:ext cx="9350347" cy="553761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Положительная переоценка</a:t>
            </a:r>
            <a:endParaRPr lang="ru-RU" sz="28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7671812"/>
              </p:ext>
            </p:extLst>
          </p:nvPr>
        </p:nvGraphicFramePr>
        <p:xfrm>
          <a:off x="1808496" y="1693399"/>
          <a:ext cx="10103874" cy="35026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95900">
                  <a:extLst>
                    <a:ext uri="{9D8B030D-6E8A-4147-A177-3AD203B41FA5}">
                      <a16:colId xmlns:a16="http://schemas.microsoft.com/office/drawing/2014/main" val="4062473729"/>
                    </a:ext>
                  </a:extLst>
                </a:gridCol>
                <a:gridCol w="4807974">
                  <a:extLst>
                    <a:ext uri="{9D8B030D-6E8A-4147-A177-3AD203B41FA5}">
                      <a16:colId xmlns:a16="http://schemas.microsoft.com/office/drawing/2014/main" val="1751701904"/>
                    </a:ext>
                  </a:extLst>
                </a:gridCol>
              </a:tblGrid>
              <a:tr h="1905206">
                <a:tc>
                  <a:txBody>
                    <a:bodyPr/>
                    <a:lstStyle/>
                    <a:p>
                      <a:pPr algn="ctr"/>
                      <a:r>
                        <a:rPr lang="ru-RU" sz="2000" i="1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Отрицательные стороны:</a:t>
                      </a:r>
                      <a:r>
                        <a:rPr lang="ru-RU" sz="2000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just"/>
                      <a:r>
                        <a:rPr lang="ru-RU" sz="2000" b="1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вероятность недооценки личностью возможностей действенного разрешения проблемной ситуации, неспособность видеть иные действенные выходы из сложившейся ситуации.</a:t>
                      </a:r>
                      <a:endParaRPr lang="ru-RU" sz="2000" b="1" kern="1200" dirty="0">
                        <a:solidFill>
                          <a:schemeClr val="lt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i="1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Положительные стороны:</a:t>
                      </a:r>
                      <a:r>
                        <a:rPr lang="ru-RU" sz="2000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just"/>
                      <a:r>
                        <a:rPr lang="ru-RU" sz="2000" b="1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возможность положительного переосмысления проблемной ситуации, способность воспринимать трудность как очередной этап саморазвития.</a:t>
                      </a:r>
                      <a:endParaRPr lang="ru-RU" sz="2000" b="1" kern="1200" dirty="0">
                        <a:solidFill>
                          <a:schemeClr val="lt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9593393"/>
                  </a:ext>
                </a:extLst>
              </a:tr>
              <a:tr h="1582427">
                <a:tc gridSpan="2">
                  <a:txBody>
                    <a:bodyPr/>
                    <a:lstStyle/>
                    <a:p>
                      <a:pPr lvl="0" algn="just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Подростки совершают попытки преодоления негативных переживаний в связи с проблемой за счет ее положительного переосмысления, рассмотрения ее как стимула для личностного роста. </a:t>
                      </a:r>
                    </a:p>
                    <a:p>
                      <a:endParaRPr lang="ru-RU" sz="20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73371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37945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989006" y="633227"/>
            <a:ext cx="8647472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Физиологические особенности, обеспечивающие повышенную стрессоустойчивость</a:t>
            </a:r>
            <a:r>
              <a:rPr lang="ru-RU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>
              <a:defRPr/>
            </a:pPr>
            <a:endParaRPr lang="ru-RU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54013" algn="just">
              <a:buFontTx/>
              <a:buAutoNum type="arabicPeriod"/>
              <a:defRPr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Тип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нервной системы.</a:t>
            </a:r>
          </a:p>
          <a:p>
            <a:pPr indent="354013" algn="just">
              <a:buFont typeface="Wingdings" panose="05000000000000000000" pitchFamily="2" charset="2"/>
              <a:buChar char="ü"/>
              <a:defRPr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Меланхолики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тревога или испуг, фобия или невротическая тревожность с нервозностью и бессонницей;</a:t>
            </a:r>
          </a:p>
          <a:p>
            <a:pPr indent="354013" algn="just">
              <a:buFont typeface="Wingdings" panose="05000000000000000000" pitchFamily="2" charset="2"/>
              <a:buChar char="ü"/>
              <a:defRPr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Холерики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гнев, страх неудачи и потери контроля, боязнь совершить ошибку;</a:t>
            </a:r>
          </a:p>
          <a:p>
            <a:pPr indent="354013" algn="just">
              <a:buFont typeface="Wingdings" panose="05000000000000000000" pitchFamily="2" charset="2"/>
              <a:buChar char="ü"/>
              <a:defRPr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Флегматики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снижается активность щитовидной железы, замедляется обмен веществ и может повышаться содержание сахара в крови,  «нажимают» на еду, состояние «умственной тяжести», вялости, пересыпания. </a:t>
            </a:r>
          </a:p>
          <a:p>
            <a:pPr indent="354013" algn="just">
              <a:buFont typeface="Wingdings" panose="05000000000000000000" pitchFamily="2" charset="2"/>
              <a:buChar char="ü"/>
              <a:defRPr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Сангвиники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легче всего справляются со стрессами.</a:t>
            </a:r>
          </a:p>
          <a:p>
            <a:pPr indent="354013" algn="just">
              <a:defRPr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54013" algn="just">
              <a:defRPr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Гормональные особенности.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43768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9943947-3972-421B-9ED4-1D01B42845F6}"/>
              </a:ext>
            </a:extLst>
          </p:cNvPr>
          <p:cNvSpPr txBox="1"/>
          <p:nvPr/>
        </p:nvSpPr>
        <p:spPr>
          <a:xfrm>
            <a:off x="3013291" y="894623"/>
            <a:ext cx="8372463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Личностные черты, обеспечивающие повышенную стрессоустойчивость:</a:t>
            </a:r>
          </a:p>
          <a:p>
            <a:pPr>
              <a:defRPr/>
            </a:pPr>
            <a:endParaRPr lang="ru-RU" sz="2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Tx/>
              <a:buAutoNum type="arabicPeriod"/>
              <a:defRPr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Уровень самооценки.</a:t>
            </a:r>
          </a:p>
          <a:p>
            <a:pPr algn="just">
              <a:defRPr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Выше самооценка = больше стрессоустойчивость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defRPr/>
            </a:pP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Tx/>
              <a:buAutoNum type="arabicPeriod" startAt="2"/>
              <a:defRPr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Уровень субъективного контроля</a:t>
            </a:r>
          </a:p>
          <a:p>
            <a:pPr marL="342900" indent="-342900" algn="just">
              <a:buFont typeface="Wingdings" panose="05000000000000000000" pitchFamily="2" charset="2"/>
              <a:buChar char="ü"/>
              <a:defRPr/>
            </a:pP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Интерналы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«Я не жертва»</a:t>
            </a:r>
          </a:p>
          <a:p>
            <a:pPr marL="342900" indent="-342900" algn="just">
              <a:buFont typeface="Wingdings" panose="05000000000000000000" pitchFamily="2" charset="2"/>
              <a:buChar char="ü"/>
              <a:defRPr/>
            </a:pP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Экстерналы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более уязвимы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defRPr/>
            </a:pP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Уровень личностной тревожности. </a:t>
            </a:r>
          </a:p>
          <a:p>
            <a:pPr algn="just">
              <a:defRPr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Высокая личностная тревожность = наличие невротического конфликта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defRPr/>
            </a:pP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Баланс мотивации достижения и избегания.</a:t>
            </a:r>
          </a:p>
          <a:p>
            <a:pPr>
              <a:defRPr/>
            </a:pPr>
            <a:endParaRPr lang="ru-RU" sz="2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Tx/>
              <a:buAutoNum type="arabicPeriod"/>
              <a:defRPr/>
            </a:pPr>
            <a:endParaRPr lang="ru-RU" sz="2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66195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09F497-A519-42BF-A669-5EF1CB2A4B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4264" y="761066"/>
            <a:ext cx="9350347" cy="70874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Факторы, снижающие риск стрессового воздействия.</a:t>
            </a:r>
            <a:r>
              <a:rPr lang="ru-RU" sz="2800" b="1" dirty="0">
                <a:solidFill>
                  <a:srgbClr val="7030A0"/>
                </a:solidFill>
              </a:rPr>
              <a:t/>
            </a:r>
            <a:br>
              <a:rPr lang="ru-RU" sz="2800" b="1" dirty="0">
                <a:solidFill>
                  <a:srgbClr val="7030A0"/>
                </a:solidFill>
              </a:rPr>
            </a:br>
            <a:endParaRPr lang="ru-RU" sz="2800" b="1" dirty="0">
              <a:solidFill>
                <a:srgbClr val="7030A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9943947-3972-421B-9ED4-1D01B42845F6}"/>
              </a:ext>
            </a:extLst>
          </p:cNvPr>
          <p:cNvSpPr txBox="1"/>
          <p:nvPr/>
        </p:nvSpPr>
        <p:spPr>
          <a:xfrm>
            <a:off x="3072286" y="1853269"/>
            <a:ext cx="817873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Тип высшей нервной деятельности (темперамент).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врожденной предрасположенности к заболеваниям.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Отсутствие психологических и физических травм в детском возрасте.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семейных традиций является еще один фактором, определяющим исходную область зоны стабильности.</a:t>
            </a:r>
          </a:p>
        </p:txBody>
      </p:sp>
    </p:spTree>
    <p:extLst>
      <p:ext uri="{BB962C8B-B14F-4D97-AF65-F5344CB8AC3E}">
        <p14:creationId xmlns:p14="http://schemas.microsoft.com/office/powerpoint/2010/main" val="18770945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/>
          </p:cNvPr>
          <p:cNvSpPr txBox="1"/>
          <p:nvPr/>
        </p:nvSpPr>
        <p:spPr>
          <a:xfrm>
            <a:off x="2541075" y="1370204"/>
            <a:ext cx="9065905" cy="37776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sz="2177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Психологическая готовность </a:t>
            </a:r>
            <a:r>
              <a:rPr lang="ru-RU" sz="2177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комплекс психологических качеств, определяющих потенциальную возможность успешно работать с ситуацией.</a:t>
            </a:r>
          </a:p>
          <a:p>
            <a:pPr algn="just">
              <a:defRPr/>
            </a:pPr>
            <a:endParaRPr lang="ru-RU" sz="2177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11079" indent="-311079" algn="just">
              <a:buFont typeface="Wingdings" panose="05000000000000000000" pitchFamily="2" charset="2"/>
              <a:buChar char="§"/>
              <a:defRPr/>
            </a:pPr>
            <a:r>
              <a:rPr lang="ru-RU" sz="2177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Эмоционально-волевая устойчивость.</a:t>
            </a:r>
          </a:p>
          <a:p>
            <a:pPr marL="311079" indent="-311079" algn="just">
              <a:buFont typeface="Wingdings" panose="05000000000000000000" pitchFamily="2" charset="2"/>
              <a:buChar char="§"/>
              <a:defRPr/>
            </a:pPr>
            <a:r>
              <a:rPr lang="ru-RU" sz="2177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Психологическая саморегуляция.</a:t>
            </a:r>
          </a:p>
          <a:p>
            <a:pPr marL="311079" indent="-311079" algn="just">
              <a:buFont typeface="Wingdings" panose="05000000000000000000" pitchFamily="2" charset="2"/>
              <a:buChar char="§"/>
              <a:defRPr/>
            </a:pPr>
            <a:r>
              <a:rPr lang="ru-RU" sz="2177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Волевая мобилизация.</a:t>
            </a:r>
          </a:p>
          <a:p>
            <a:pPr marL="311079" indent="-311079" algn="just">
              <a:buFont typeface="Wingdings" panose="05000000000000000000" pitchFamily="2" charset="2"/>
              <a:buChar char="§"/>
              <a:defRPr/>
            </a:pPr>
            <a:r>
              <a:rPr lang="ru-RU" sz="2177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Восстановление психологических и физических сил.</a:t>
            </a:r>
          </a:p>
          <a:p>
            <a:pPr marL="311079" indent="-311079" algn="just">
              <a:buFont typeface="Wingdings" panose="05000000000000000000" pitchFamily="2" charset="2"/>
              <a:buChar char="§"/>
              <a:defRPr/>
            </a:pPr>
            <a:r>
              <a:rPr lang="ru-RU" sz="2177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Способность снимать угнетающее воздействие возможных неудач.</a:t>
            </a:r>
          </a:p>
          <a:p>
            <a:pPr marL="311079" indent="-311079" algn="just">
              <a:buFont typeface="Wingdings" panose="05000000000000000000" pitchFamily="2" charset="2"/>
              <a:buChar char="§"/>
              <a:defRPr/>
            </a:pPr>
            <a:r>
              <a:rPr lang="ru-RU" sz="2177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Способность преодолевать страх.</a:t>
            </a:r>
          </a:p>
          <a:p>
            <a:pPr marL="311079" indent="-311079" algn="just">
              <a:buFont typeface="Wingdings" panose="05000000000000000000" pitchFamily="2" charset="2"/>
              <a:buChar char="§"/>
              <a:defRPr/>
            </a:pPr>
            <a:r>
              <a:rPr lang="ru-RU" sz="2177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Способность брать </a:t>
            </a:r>
            <a:r>
              <a:rPr lang="ru-RU" sz="2177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ответственность.</a:t>
            </a:r>
            <a:endParaRPr lang="ru-RU" sz="2177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1923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316740-7011-4E53-A147-A4BE9AFA10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9467" y="750265"/>
            <a:ext cx="3970107" cy="482019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Литература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FD9BF5D-F6ED-4529-81E9-A881801AFF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17965" y="1713271"/>
            <a:ext cx="3999378" cy="4546310"/>
          </a:xfrm>
        </p:spPr>
        <p:txBody>
          <a:bodyPr>
            <a:noAutofit/>
          </a:bodyPr>
          <a:lstStyle/>
          <a:p>
            <a:pPr algn="just" fontAlgn="base">
              <a:buFont typeface="Wingdings" panose="05000000000000000000" pitchFamily="2" charset="2"/>
              <a:buChar char="Ø"/>
            </a:pP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 стресса»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Мандель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Б.Р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base">
              <a:buNone/>
            </a:pPr>
            <a:endParaRPr lang="ru-RU" sz="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>
              <a:buFont typeface="Wingdings" panose="05000000000000000000" pitchFamily="2" charset="2"/>
              <a:buChar char="Ø"/>
            </a:pP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«Что делать если, ждет экзамен» Людмила </a:t>
            </a:r>
            <a:r>
              <a:rPr lang="ru-RU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Петрановская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 fontAlgn="base">
              <a:buNone/>
            </a:pPr>
            <a:endParaRPr lang="ru-RU" sz="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Личность в экстремальных условиях»  В.И. Лебедев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5652" y="750265"/>
            <a:ext cx="5409367" cy="5574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51486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" name="Group 8">
            <a:extLst>
              <a:ext uri="{FF2B5EF4-FFF2-40B4-BE49-F238E27FC236}">
                <a16:creationId xmlns:a16="http://schemas.microsoft.com/office/drawing/2014/main" id="{166BF9EE-F7AC-4FA5-AC7E-001B3A642F75}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</p:grpSpPr>
        <p:sp>
          <p:nvSpPr>
            <p:cNvPr id="10" name="Freeform 11">
              <a:extLst>
                <a:ext uri="{FF2B5EF4-FFF2-40B4-BE49-F238E27FC236}">
                  <a16:creationId xmlns:a16="http://schemas.microsoft.com/office/drawing/2014/main" id="{3B48D182-44E3-4D8B-ACEF-F1A900BE4430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2">
              <a:extLst>
                <a:ext uri="{FF2B5EF4-FFF2-40B4-BE49-F238E27FC236}">
                  <a16:creationId xmlns:a16="http://schemas.microsoft.com/office/drawing/2014/main" id="{355A535A-A489-477F-A314-593AA8CAFB21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2" name="Freeform 13">
              <a:extLst>
                <a:ext uri="{FF2B5EF4-FFF2-40B4-BE49-F238E27FC236}">
                  <a16:creationId xmlns:a16="http://schemas.microsoft.com/office/drawing/2014/main" id="{954C2D4C-FD83-4EF4-9312-04442ABD66BF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3" name="Freeform 14">
              <a:extLst>
                <a:ext uri="{FF2B5EF4-FFF2-40B4-BE49-F238E27FC236}">
                  <a16:creationId xmlns:a16="http://schemas.microsoft.com/office/drawing/2014/main" id="{C20701C2-CD9A-4698-BC97-E1085820C2C9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4" name="Freeform 15">
              <a:extLst>
                <a:ext uri="{FF2B5EF4-FFF2-40B4-BE49-F238E27FC236}">
                  <a16:creationId xmlns:a16="http://schemas.microsoft.com/office/drawing/2014/main" id="{62575C35-466F-42AE-87A1-D691849AB8CF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5" name="Freeform 16">
              <a:extLst>
                <a:ext uri="{FF2B5EF4-FFF2-40B4-BE49-F238E27FC236}">
                  <a16:creationId xmlns:a16="http://schemas.microsoft.com/office/drawing/2014/main" id="{58236F37-6119-45AC-80A0-CD2C311B5051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6" name="Freeform 17">
              <a:extLst>
                <a:ext uri="{FF2B5EF4-FFF2-40B4-BE49-F238E27FC236}">
                  <a16:creationId xmlns:a16="http://schemas.microsoft.com/office/drawing/2014/main" id="{F3FDD799-39FE-4D6F-9A64-2F472B215078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7" name="Freeform 18">
              <a:extLst>
                <a:ext uri="{FF2B5EF4-FFF2-40B4-BE49-F238E27FC236}">
                  <a16:creationId xmlns:a16="http://schemas.microsoft.com/office/drawing/2014/main" id="{9820D241-1D49-442C-A95A-00BC1BF9E295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8" name="Freeform 19">
              <a:extLst>
                <a:ext uri="{FF2B5EF4-FFF2-40B4-BE49-F238E27FC236}">
                  <a16:creationId xmlns:a16="http://schemas.microsoft.com/office/drawing/2014/main" id="{EBC2197C-B383-4866-8ABD-74222400BE8E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9" name="Freeform 20">
              <a:extLst>
                <a:ext uri="{FF2B5EF4-FFF2-40B4-BE49-F238E27FC236}">
                  <a16:creationId xmlns:a16="http://schemas.microsoft.com/office/drawing/2014/main" id="{404B06AA-FC93-4471-9DE4-56A401E70A50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0" name="Freeform 21">
              <a:extLst>
                <a:ext uri="{FF2B5EF4-FFF2-40B4-BE49-F238E27FC236}">
                  <a16:creationId xmlns:a16="http://schemas.microsoft.com/office/drawing/2014/main" id="{E580600C-013F-4FAF-8FB7-4CC0FA80A92B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1" name="Freeform 22">
              <a:extLst>
                <a:ext uri="{FF2B5EF4-FFF2-40B4-BE49-F238E27FC236}">
                  <a16:creationId xmlns:a16="http://schemas.microsoft.com/office/drawing/2014/main" id="{9BFCF199-64B2-4AEE-88C4-E954ABF36278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8" name="Group 22">
            <a:extLst>
              <a:ext uri="{FF2B5EF4-FFF2-40B4-BE49-F238E27FC236}">
                <a16:creationId xmlns:a16="http://schemas.microsoft.com/office/drawing/2014/main" id="{E312DBA5-56D8-42B2-BA94-28168C2A6703}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</p:grpSpPr>
        <p:sp>
          <p:nvSpPr>
            <p:cNvPr id="24" name="Freeform 27">
              <a:extLst>
                <a:ext uri="{FF2B5EF4-FFF2-40B4-BE49-F238E27FC236}">
                  <a16:creationId xmlns:a16="http://schemas.microsoft.com/office/drawing/2014/main" id="{7AD46C74-3117-46B0-B267-0F61B57CACE3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5" name="Freeform 28">
              <a:extLst>
                <a:ext uri="{FF2B5EF4-FFF2-40B4-BE49-F238E27FC236}">
                  <a16:creationId xmlns:a16="http://schemas.microsoft.com/office/drawing/2014/main" id="{8C13B810-9664-45D8-8510-D6ED0ADD7217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6" name="Freeform 29">
              <a:extLst>
                <a:ext uri="{FF2B5EF4-FFF2-40B4-BE49-F238E27FC236}">
                  <a16:creationId xmlns:a16="http://schemas.microsoft.com/office/drawing/2014/main" id="{10306E52-A922-4458-BCCE-C3C840CC7556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7" name="Freeform 30">
              <a:extLst>
                <a:ext uri="{FF2B5EF4-FFF2-40B4-BE49-F238E27FC236}">
                  <a16:creationId xmlns:a16="http://schemas.microsoft.com/office/drawing/2014/main" id="{CB578819-B7E7-4250-932F-52AE2A2A9A57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8" name="Freeform 31">
              <a:extLst>
                <a:ext uri="{FF2B5EF4-FFF2-40B4-BE49-F238E27FC236}">
                  <a16:creationId xmlns:a16="http://schemas.microsoft.com/office/drawing/2014/main" id="{454B9C91-B623-424A-B16E-F764F189D300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9" name="Freeform 32">
              <a:extLst>
                <a:ext uri="{FF2B5EF4-FFF2-40B4-BE49-F238E27FC236}">
                  <a16:creationId xmlns:a16="http://schemas.microsoft.com/office/drawing/2014/main" id="{EFD03C4A-8484-41E6-B458-032F1DCA70AA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0" name="Freeform 33">
              <a:extLst>
                <a:ext uri="{FF2B5EF4-FFF2-40B4-BE49-F238E27FC236}">
                  <a16:creationId xmlns:a16="http://schemas.microsoft.com/office/drawing/2014/main" id="{DDC2F3C3-1D4E-4913-9C5C-F9A65B47E5CA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1" name="Freeform 34">
              <a:extLst>
                <a:ext uri="{FF2B5EF4-FFF2-40B4-BE49-F238E27FC236}">
                  <a16:creationId xmlns:a16="http://schemas.microsoft.com/office/drawing/2014/main" id="{1E15BCA2-2420-4C53-ADE9-40FBAC238443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2" name="Freeform 35">
              <a:extLst>
                <a:ext uri="{FF2B5EF4-FFF2-40B4-BE49-F238E27FC236}">
                  <a16:creationId xmlns:a16="http://schemas.microsoft.com/office/drawing/2014/main" id="{73D5FBF4-7129-4C51-B603-E3BC3341951B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3" name="Freeform 36">
              <a:extLst>
                <a:ext uri="{FF2B5EF4-FFF2-40B4-BE49-F238E27FC236}">
                  <a16:creationId xmlns:a16="http://schemas.microsoft.com/office/drawing/2014/main" id="{0165B164-CE2A-494C-88FC-507232B37C08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4" name="Freeform 37">
              <a:extLst>
                <a:ext uri="{FF2B5EF4-FFF2-40B4-BE49-F238E27FC236}">
                  <a16:creationId xmlns:a16="http://schemas.microsoft.com/office/drawing/2014/main" id="{87F127E5-B10B-4D18-BCF0-E7C3C7F401EC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5" name="Freeform 38">
              <a:extLst>
                <a:ext uri="{FF2B5EF4-FFF2-40B4-BE49-F238E27FC236}">
                  <a16:creationId xmlns:a16="http://schemas.microsoft.com/office/drawing/2014/main" id="{FC692D59-F28D-4E42-B435-225F2C6CFA31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49" name="Rectangle 36">
            <a:extLst>
              <a:ext uri="{FF2B5EF4-FFF2-40B4-BE49-F238E27FC236}">
                <a16:creationId xmlns:a16="http://schemas.microsoft.com/office/drawing/2014/main" id="{1996130F-9AB5-4DE9-8574-3AF891C5C172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50" name="Freeform 11">
            <a:extLst>
              <a:ext uri="{FF2B5EF4-FFF2-40B4-BE49-F238E27FC236}">
                <a16:creationId xmlns:a16="http://schemas.microsoft.com/office/drawing/2014/main" id="{7326F4E6-9131-42DA-97B2-0BA8D1E258AD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 useBgFill="1">
        <p:nvSpPr>
          <p:cNvPr id="51" name="Rectangle 40">
            <a:extLst>
              <a:ext uri="{FF2B5EF4-FFF2-40B4-BE49-F238E27FC236}">
                <a16:creationId xmlns:a16="http://schemas.microsoft.com/office/drawing/2014/main" id="{3F4C104D-5F30-4811-9376-566B26E4719A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42">
            <a:extLst>
              <a:ext uri="{FF2B5EF4-FFF2-40B4-BE49-F238E27FC236}">
                <a16:creationId xmlns:a16="http://schemas.microsoft.com/office/drawing/2014/main" id="{0815E34B-5D02-4E01-A936-E8E1C0AB6F12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53" name="Freeform 11">
            <a:extLst>
              <a:ext uri="{FF2B5EF4-FFF2-40B4-BE49-F238E27FC236}">
                <a16:creationId xmlns:a16="http://schemas.microsoft.com/office/drawing/2014/main" id="{7DE3414B-B032-4710-A468-D3285E38C5FF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6061223"/>
            <a:ext cx="1038036" cy="506277"/>
          </a:xfrm>
          <a:custGeom>
            <a:avLst/>
            <a:gdLst>
              <a:gd name="connsiteX0" fmla="*/ 0 w 1038036"/>
              <a:gd name="connsiteY0" fmla="*/ 0 h 506277"/>
              <a:gd name="connsiteX1" fmla="*/ 182880 w 1038036"/>
              <a:gd name="connsiteY1" fmla="*/ 0 h 506277"/>
              <a:gd name="connsiteX2" fmla="*/ 291705 w 1038036"/>
              <a:gd name="connsiteY2" fmla="*/ 0 h 506277"/>
              <a:gd name="connsiteX3" fmla="*/ 291705 w 1038036"/>
              <a:gd name="connsiteY3" fmla="*/ 151 h 506277"/>
              <a:gd name="connsiteX4" fmla="*/ 692049 w 1038036"/>
              <a:gd name="connsiteY4" fmla="*/ 705 h 506277"/>
              <a:gd name="connsiteX5" fmla="*/ 782744 w 1038036"/>
              <a:gd name="connsiteY5" fmla="*/ 705 h 506277"/>
              <a:gd name="connsiteX6" fmla="*/ 797001 w 1038036"/>
              <a:gd name="connsiteY6" fmla="*/ 5473 h 506277"/>
              <a:gd name="connsiteX7" fmla="*/ 801982 w 1038036"/>
              <a:gd name="connsiteY7" fmla="*/ 10242 h 506277"/>
              <a:gd name="connsiteX8" fmla="*/ 1030951 w 1038036"/>
              <a:gd name="connsiteY8" fmla="*/ 239185 h 506277"/>
              <a:gd name="connsiteX9" fmla="*/ 1030951 w 1038036"/>
              <a:gd name="connsiteY9" fmla="*/ 267797 h 506277"/>
              <a:gd name="connsiteX10" fmla="*/ 801982 w 1038036"/>
              <a:gd name="connsiteY10" fmla="*/ 496740 h 506277"/>
              <a:gd name="connsiteX11" fmla="*/ 797001 w 1038036"/>
              <a:gd name="connsiteY11" fmla="*/ 501508 h 506277"/>
              <a:gd name="connsiteX12" fmla="*/ 782744 w 1038036"/>
              <a:gd name="connsiteY12" fmla="*/ 506277 h 506277"/>
              <a:gd name="connsiteX13" fmla="*/ 692049 w 1038036"/>
              <a:gd name="connsiteY13" fmla="*/ 506277 h 506277"/>
              <a:gd name="connsiteX14" fmla="*/ 291705 w 1038036"/>
              <a:gd name="connsiteY14" fmla="*/ 505140 h 506277"/>
              <a:gd name="connsiteX15" fmla="*/ 291705 w 1038036"/>
              <a:gd name="connsiteY15" fmla="*/ 506277 h 506277"/>
              <a:gd name="connsiteX16" fmla="*/ 0 w 1038036"/>
              <a:gd name="connsiteY16" fmla="*/ 506277 h 506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38036" h="506277">
                <a:moveTo>
                  <a:pt x="0" y="0"/>
                </a:moveTo>
                <a:lnTo>
                  <a:pt x="182880" y="0"/>
                </a:lnTo>
                <a:lnTo>
                  <a:pt x="291705" y="0"/>
                </a:lnTo>
                <a:lnTo>
                  <a:pt x="291705" y="151"/>
                </a:lnTo>
                <a:lnTo>
                  <a:pt x="692049" y="705"/>
                </a:lnTo>
                <a:lnTo>
                  <a:pt x="782744" y="705"/>
                </a:lnTo>
                <a:cubicBezTo>
                  <a:pt x="787553" y="705"/>
                  <a:pt x="792363" y="5473"/>
                  <a:pt x="797001" y="5473"/>
                </a:cubicBezTo>
                <a:cubicBezTo>
                  <a:pt x="797001" y="10242"/>
                  <a:pt x="801982" y="10242"/>
                  <a:pt x="801982" y="10242"/>
                </a:cubicBezTo>
                <a:lnTo>
                  <a:pt x="1030951" y="239185"/>
                </a:lnTo>
                <a:cubicBezTo>
                  <a:pt x="1040398" y="248722"/>
                  <a:pt x="1040398" y="258259"/>
                  <a:pt x="1030951" y="267797"/>
                </a:cubicBezTo>
                <a:lnTo>
                  <a:pt x="801982" y="496740"/>
                </a:lnTo>
                <a:cubicBezTo>
                  <a:pt x="800436" y="498363"/>
                  <a:pt x="798547" y="499885"/>
                  <a:pt x="797001" y="501508"/>
                </a:cubicBezTo>
                <a:cubicBezTo>
                  <a:pt x="792363" y="506277"/>
                  <a:pt x="787553" y="506277"/>
                  <a:pt x="782744" y="506277"/>
                </a:cubicBezTo>
                <a:lnTo>
                  <a:pt x="692049" y="506277"/>
                </a:lnTo>
                <a:lnTo>
                  <a:pt x="291705" y="505140"/>
                </a:lnTo>
                <a:lnTo>
                  <a:pt x="291705" y="506277"/>
                </a:lnTo>
                <a:lnTo>
                  <a:pt x="0" y="50627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Рисунок 3" descr="Изображение выглядит как мужчина, человек, стоит&#10;&#10;Описание создано с очень высокой степенью достоверности">
            <a:extLst>
              <a:ext uri="{FF2B5EF4-FFF2-40B4-BE49-F238E27FC236}">
                <a16:creationId xmlns:a16="http://schemas.microsoft.com/office/drawing/2014/main" id="{D8B0C62E-8B5B-4EC0-B684-893B2AFA57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96478" y="640080"/>
            <a:ext cx="6799706" cy="5252773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4F26AD-B8EF-4427-9CE1-4AC7BBE6B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2830" y="650784"/>
            <a:ext cx="3974885" cy="26536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just">
              <a:lnSpc>
                <a:spcPct val="90000"/>
              </a:lnSpc>
            </a:pPr>
            <a:r>
              <a:rPr lang="ru-RU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Стресс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неспецифическая реакция организма на любое предъявляемое ему требование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E6C6D81-60CE-47E6-B093-99314DE63A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9225" y="3163647"/>
            <a:ext cx="3650278" cy="2479148"/>
          </a:xfrm>
        </p:spPr>
        <p:txBody>
          <a:bodyPr vert="horz" lIns="91440" tIns="45720" rIns="91440" bIns="45720" rtlCol="0">
            <a:noAutofit/>
          </a:bodyPr>
          <a:lstStyle/>
          <a:p>
            <a:pPr algn="just"/>
            <a:r>
              <a:rPr lang="ru-RU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Неспецифическая </a:t>
            </a: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реакция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одинаковая реакция организма, не зависящая от характера воздействия на него.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273A543-3438-48A3-AFAC-F48E24F901EF}"/>
              </a:ext>
            </a:extLst>
          </p:cNvPr>
          <p:cNvSpPr txBox="1"/>
          <p:nvPr/>
        </p:nvSpPr>
        <p:spPr>
          <a:xfrm>
            <a:off x="8705021" y="6060437"/>
            <a:ext cx="26471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Ганс Селье (1907 – 1982)</a:t>
            </a:r>
          </a:p>
        </p:txBody>
      </p:sp>
    </p:spTree>
    <p:extLst>
      <p:ext uri="{BB962C8B-B14F-4D97-AF65-F5344CB8AC3E}">
        <p14:creationId xmlns:p14="http://schemas.microsoft.com/office/powerpoint/2010/main" val="4050221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BE6DB9-A702-4ED4-BEB1-D4BDFFB9C0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569259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Классификация </a:t>
            </a:r>
            <a:r>
              <a:rPr lang="ru-RU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стресса</a:t>
            </a:r>
            <a:endParaRPr lang="ru-RU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F3A0FC7-25CD-44D4-91CD-2554E9599F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248249" y="1484610"/>
            <a:ext cx="4342893" cy="439969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Эустресс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стресс, который вызывается положительными эмоциями или несильным стрессом. Этот вид стресса мобилизует организм, активизирует внутренние резервы человека, улучшает протекание психических и физиологических функций. Человек чувствует прилив сил, что позволяет ему работать на высоком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уровне..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F88E70ED-C847-4B03-AAC4-3592C5D7C8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321939" y="1487838"/>
            <a:ext cx="4337655" cy="439646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Дистресс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разрушительный процесс,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дезорганизующий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поведение человека, ухудшает протекание психофизиологических функций. Дистресс несет в себе разрушительную силу для нашего организма. Он негативно сказывается на здоровье человека и может привести к тяжелым заболеваниям.</a:t>
            </a:r>
          </a:p>
        </p:txBody>
      </p:sp>
    </p:spTree>
    <p:extLst>
      <p:ext uri="{BB962C8B-B14F-4D97-AF65-F5344CB8AC3E}">
        <p14:creationId xmlns:p14="http://schemas.microsoft.com/office/powerpoint/2010/main" val="27428567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CD7A94B-029D-454C-9B83-E394CD286A2F}"/>
              </a:ext>
            </a:extLst>
          </p:cNvPr>
          <p:cNvSpPr txBox="1"/>
          <p:nvPr/>
        </p:nvSpPr>
        <p:spPr>
          <a:xfrm>
            <a:off x="2489162" y="623974"/>
            <a:ext cx="899508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Психологическая готовность </a:t>
            </a:r>
            <a:r>
              <a:rPr lang="ru-RU" sz="28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 психологических качеств, определяющих потенциальную возможность успешно работать с ситуацией.</a:t>
            </a:r>
          </a:p>
          <a:p>
            <a:pPr algn="just"/>
            <a:endParaRPr lang="ru-RU" sz="28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57188" algn="just">
              <a:buFont typeface="Wingdings" panose="05000000000000000000" pitchFamily="2" charset="2"/>
              <a:buChar char="Ø"/>
            </a:pPr>
            <a:r>
              <a:rPr lang="ru-RU" sz="28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Эмоционально-волевая устойчивость.</a:t>
            </a:r>
          </a:p>
          <a:p>
            <a:pPr indent="357188" algn="just">
              <a:buFont typeface="Wingdings" panose="05000000000000000000" pitchFamily="2" charset="2"/>
              <a:buChar char="Ø"/>
            </a:pPr>
            <a:r>
              <a:rPr lang="ru-RU" sz="28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Психологическая саморегуляция.</a:t>
            </a:r>
          </a:p>
          <a:p>
            <a:pPr indent="357188" algn="just">
              <a:buFont typeface="Wingdings" panose="05000000000000000000" pitchFamily="2" charset="2"/>
              <a:buChar char="Ø"/>
            </a:pPr>
            <a:r>
              <a:rPr lang="ru-RU" sz="28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Волевая мобилизация.</a:t>
            </a:r>
          </a:p>
          <a:p>
            <a:pPr indent="357188" algn="just">
              <a:buFont typeface="Wingdings" panose="05000000000000000000" pitchFamily="2" charset="2"/>
              <a:buChar char="Ø"/>
            </a:pPr>
            <a:r>
              <a:rPr lang="ru-RU" sz="28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Восстановление психологических и физических сил.</a:t>
            </a:r>
          </a:p>
          <a:p>
            <a:pPr indent="357188" algn="just">
              <a:buFont typeface="Wingdings" panose="05000000000000000000" pitchFamily="2" charset="2"/>
              <a:buChar char="Ø"/>
            </a:pPr>
            <a:r>
              <a:rPr lang="ru-RU" sz="28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Способность снимать угнетающее воздействие возможных неудач.</a:t>
            </a:r>
          </a:p>
          <a:p>
            <a:pPr indent="357188" algn="just">
              <a:buFont typeface="Wingdings" panose="05000000000000000000" pitchFamily="2" charset="2"/>
              <a:buChar char="Ø"/>
            </a:pPr>
            <a:r>
              <a:rPr lang="ru-RU" sz="28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Способность преодолевать страх.</a:t>
            </a:r>
          </a:p>
          <a:p>
            <a:pPr indent="357188" algn="just">
              <a:buFont typeface="Wingdings" panose="05000000000000000000" pitchFamily="2" charset="2"/>
              <a:buChar char="Ø"/>
            </a:pPr>
            <a:r>
              <a:rPr lang="ru-RU" sz="28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Способность брать </a:t>
            </a:r>
            <a:r>
              <a:rPr lang="ru-RU" sz="2800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ответственность.</a:t>
            </a:r>
            <a:endParaRPr lang="ru-RU" sz="2800" dirty="0">
              <a:solidFill>
                <a:schemeClr val="accent4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73394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8F148A-F279-4814-83AF-8B27FDF9F2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9453" y="624110"/>
            <a:ext cx="8911687" cy="987714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Психологические механизмы (стратегии) адаптации в стрессовой ситуации.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9B10067-2DDD-45E5-AAE1-3882E9737C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329454" y="2006524"/>
            <a:ext cx="3714886" cy="389327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Копинг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-механизмы -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активные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преимущественно сознательные усилия человека, направленные на активное изменение ситуации и удовлетворение значимых потребностей.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4410F1B-10E6-4BA6-A155-93032FFCD6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166957" y="2006524"/>
            <a:ext cx="4074183" cy="400681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Неосознанные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механизмы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(защитные механизмы) - это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неосознанные действия (противодействия) человека, направленные на защиту от тех опасностей (угроз), которым он подвергается со стороны окружающей его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реальности.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76616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09F497-A519-42BF-A669-5EF1CB2A4B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4264" y="624110"/>
            <a:ext cx="9350347" cy="708744"/>
          </a:xfrm>
        </p:spPr>
        <p:txBody>
          <a:bodyPr>
            <a:normAutofit/>
          </a:bodyPr>
          <a:lstStyle/>
          <a:p>
            <a:pPr algn="ctr"/>
            <a:r>
              <a:rPr lang="ru-RU" sz="31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Виды </a:t>
            </a:r>
            <a:r>
              <a:rPr lang="ru-RU" sz="31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копингов</a:t>
            </a:r>
            <a:r>
              <a:rPr lang="ru-RU" sz="31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2800" b="1" dirty="0">
              <a:solidFill>
                <a:srgbClr val="7030A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9943947-3972-421B-9ED4-1D01B42845F6}"/>
              </a:ext>
            </a:extLst>
          </p:cNvPr>
          <p:cNvSpPr txBox="1"/>
          <p:nvPr/>
        </p:nvSpPr>
        <p:spPr>
          <a:xfrm>
            <a:off x="3057537" y="1469810"/>
            <a:ext cx="817873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Конфронтация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Дистанцирование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Самоконтроль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Поиск социальной поддержки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Принятие ответственности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Бегство-избегание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Планирование решения проблемы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Положительная переоценка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17774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09F497-A519-42BF-A669-5EF1CB2A4B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85260" y="254734"/>
            <a:ext cx="9350347" cy="553761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Конфронтация</a:t>
            </a:r>
            <a:endParaRPr lang="ru-RU" sz="28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947459"/>
              </p:ext>
            </p:extLst>
          </p:nvPr>
        </p:nvGraphicFramePr>
        <p:xfrm>
          <a:off x="1447800" y="808495"/>
          <a:ext cx="10744200" cy="5974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72100">
                  <a:extLst>
                    <a:ext uri="{9D8B030D-6E8A-4147-A177-3AD203B41FA5}">
                      <a16:colId xmlns:a16="http://schemas.microsoft.com/office/drawing/2014/main" val="4062473729"/>
                    </a:ext>
                  </a:extLst>
                </a:gridCol>
                <a:gridCol w="5372100">
                  <a:extLst>
                    <a:ext uri="{9D8B030D-6E8A-4147-A177-3AD203B41FA5}">
                      <a16:colId xmlns:a16="http://schemas.microsoft.com/office/drawing/2014/main" val="1751701904"/>
                    </a:ext>
                  </a:extLst>
                </a:gridCol>
              </a:tblGrid>
              <a:tr h="2146515">
                <a:tc>
                  <a:txBody>
                    <a:bodyPr/>
                    <a:lstStyle/>
                    <a:p>
                      <a:pPr algn="ctr"/>
                      <a:r>
                        <a:rPr lang="ru-RU" sz="2000" i="1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Отрицательные стороны:</a:t>
                      </a:r>
                      <a:r>
                        <a:rPr lang="ru-RU" sz="2000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just"/>
                      <a:r>
                        <a:rPr lang="ru-RU" sz="20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Действия не рациональны, нет целенаправленности, планирования, характерны импульсивность, агрессивность,</a:t>
                      </a:r>
                      <a:r>
                        <a:rPr lang="ru-RU" sz="2000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упрямство. Это бунтарская, провокационная позиция. </a:t>
                      </a:r>
                      <a:r>
                        <a:rPr lang="ru-RU" sz="2000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Там, где нет осознанности, сложно прийти к эффективному решению проблемы.</a:t>
                      </a:r>
                      <a:endParaRPr lang="ru-RU" sz="20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i="1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Положительные стороны:</a:t>
                      </a:r>
                      <a:r>
                        <a:rPr lang="ru-RU" sz="2000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just"/>
                      <a:r>
                        <a:rPr lang="ru-RU" sz="20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Высокая стрессоустойчивость, </a:t>
                      </a:r>
                      <a:r>
                        <a:rPr lang="ru-RU" sz="2000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возможность активного противостояния трудностям и </a:t>
                      </a:r>
                      <a:r>
                        <a:rPr lang="ru-RU" sz="2000" kern="1200" dirty="0" err="1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стрессогенному</a:t>
                      </a:r>
                      <a:r>
                        <a:rPr lang="ru-RU" sz="2000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воздействию. Конфронтация помогает действовать, сдвигать ситуацию с мертвой точки, выражать свою позицию и отстаивать ее.</a:t>
                      </a:r>
                      <a:endParaRPr lang="ru-RU" sz="20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9593393"/>
                  </a:ext>
                </a:extLst>
              </a:tr>
              <a:tr h="2603306">
                <a:tc gridSpan="2">
                  <a:txBody>
                    <a:bodyPr/>
                    <a:lstStyle/>
                    <a:p>
                      <a:pPr algn="just"/>
                      <a:r>
                        <a:rPr lang="ru-RU" sz="20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Стратегия конфронтации неадаптивная, но при умеренном использовании она обеспечивает способность личности к сопротивлению трудностям, энергичность и предприимчивость при разрешении проблемных ситуаций, умение отстаивать собственные интересы, справляться с тревогой в </a:t>
                      </a:r>
                      <a:r>
                        <a:rPr lang="ru-RU" sz="20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стрессогенных</a:t>
                      </a:r>
                      <a:r>
                        <a:rPr lang="ru-RU" sz="20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условиях. Ключевым элементом такого поведения является не решение проблемы, а снятие психоэмоционального напряжения. </a:t>
                      </a:r>
                      <a:endParaRPr lang="ru-RU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ru-RU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Рекомендации:</a:t>
                      </a:r>
                    </a:p>
                    <a:p>
                      <a:pPr marL="285750" indent="-285750" algn="just">
                        <a:buFont typeface="Wingdings" panose="05000000000000000000" pitchFamily="2" charset="2"/>
                        <a:buChar char="Ø"/>
                      </a:pP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реагировать остро на протесты, споры подростка, учиться договариваться.</a:t>
                      </a:r>
                    </a:p>
                    <a:p>
                      <a:pPr marL="285750" indent="-285750" algn="just">
                        <a:buFont typeface="Wingdings" panose="05000000000000000000" pitchFamily="2" charset="2"/>
                        <a:buChar char="Ø"/>
                      </a:pP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Расширять репертуар поведения, действий, не давать «застревать» на одной линии поведения.</a:t>
                      </a:r>
                    </a:p>
                    <a:p>
                      <a:pPr marL="285750" indent="-285750" algn="just">
                        <a:buFont typeface="Wingdings" panose="05000000000000000000" pitchFamily="2" charset="2"/>
                        <a:buChar char="Ø"/>
                      </a:pP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Оказывать эмоциональную поддержку («Ты у меня очень</a:t>
                      </a:r>
                      <a:r>
                        <a:rPr lang="ru-RU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энергичный, имеешь свое мнение»).</a:t>
                      </a:r>
                    </a:p>
                    <a:p>
                      <a:pPr marL="285750" indent="-285750" algn="just">
                        <a:buFont typeface="Wingdings" panose="05000000000000000000" pitchFamily="2" charset="2"/>
                        <a:buChar char="Ø"/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Осуществлять</a:t>
                      </a:r>
                      <a:r>
                        <a:rPr lang="ru-RU" sz="200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мягкий контроль через вопросы («Ты получил результат, а тот ли он который ты хотел?).</a:t>
                      </a:r>
                      <a:endParaRPr lang="ru-RU" sz="20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73371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36204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09F497-A519-42BF-A669-5EF1CB2A4B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85260" y="254734"/>
            <a:ext cx="9350347" cy="553761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Дистанцирование</a:t>
            </a:r>
            <a:r>
              <a:rPr lang="ru-RU" sz="31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602051"/>
              </p:ext>
            </p:extLst>
          </p:nvPr>
        </p:nvGraphicFramePr>
        <p:xfrm>
          <a:off x="1924222" y="808495"/>
          <a:ext cx="9872422" cy="60594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36211">
                  <a:extLst>
                    <a:ext uri="{9D8B030D-6E8A-4147-A177-3AD203B41FA5}">
                      <a16:colId xmlns:a16="http://schemas.microsoft.com/office/drawing/2014/main" val="4062473729"/>
                    </a:ext>
                  </a:extLst>
                </a:gridCol>
                <a:gridCol w="4936211">
                  <a:extLst>
                    <a:ext uri="{9D8B030D-6E8A-4147-A177-3AD203B41FA5}">
                      <a16:colId xmlns:a16="http://schemas.microsoft.com/office/drawing/2014/main" val="1751701904"/>
                    </a:ext>
                  </a:extLst>
                </a:gridCol>
              </a:tblGrid>
              <a:tr h="2919984">
                <a:tc>
                  <a:txBody>
                    <a:bodyPr/>
                    <a:lstStyle/>
                    <a:p>
                      <a:pPr algn="ctr"/>
                      <a:r>
                        <a:rPr lang="ru-RU" sz="2000" i="1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Отрицательные стороны:</a:t>
                      </a:r>
                      <a:r>
                        <a:rPr lang="ru-RU" sz="2000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just"/>
                      <a:r>
                        <a:rPr lang="ru-RU" sz="2000" b="1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вероятность обесценивания собственных переживаний, недооценка значимости и возможностей действенного преодоления проблемных ситуаций. Однако подавление эмоций относительно значимости происходящего может привести к отсутствию решения проблемы как таковой.</a:t>
                      </a:r>
                      <a:endParaRPr lang="ru-RU" sz="20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i="1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Положительные стороны:</a:t>
                      </a:r>
                      <a:r>
                        <a:rPr lang="ru-RU" sz="2000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just"/>
                      <a:r>
                        <a:rPr lang="ru-RU" sz="2000" b="1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возможность снижения субъективной значимости трудноразрешимых ситуаций и предотвращения интенсивных эмоциональных реакций на фрустрацию. </a:t>
                      </a:r>
                      <a:r>
                        <a:rPr lang="ru-RU" sz="2000" b="1" kern="1200" dirty="0" err="1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Дистанцирование</a:t>
                      </a:r>
                      <a:r>
                        <a:rPr lang="ru-RU" sz="2000" b="1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помогает не перегореть психологически, облегчить эмоциональное состояние.</a:t>
                      </a:r>
                      <a:endParaRPr lang="ru-RU" sz="20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9593393"/>
                  </a:ext>
                </a:extLst>
              </a:tr>
              <a:tr h="2681685">
                <a:tc gridSpan="2">
                  <a:txBody>
                    <a:bodyPr/>
                    <a:lstStyle/>
                    <a:p>
                      <a:pPr algn="just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Решение трудной для психики задачи может производиться через снижение ее важности. Это попытки преодоления негативных переживаний в связи с проблемой за счет субъективного снижения ее значимости и степени эмоциональной вовлеченности в нее. </a:t>
                      </a:r>
                    </a:p>
                    <a:p>
                      <a:pPr algn="just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 данном случае используются интеллектуальные приемы рационализации, переключения внимания, отстранения, юмора, обесценивания и т.п. Проблемы будто не существует или она не так значима, как казалось вначале.</a:t>
                      </a:r>
                    </a:p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Рекомендации: </a:t>
                      </a:r>
                    </a:p>
                    <a:p>
                      <a:pPr marL="342900" indent="-342900" algn="just">
                        <a:buFont typeface="Wingdings" panose="05000000000000000000" pitchFamily="2" charset="2"/>
                        <a:buChar char="Ø"/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Осуществлять поиск альтернативных путей.</a:t>
                      </a:r>
                    </a:p>
                    <a:p>
                      <a:pPr marL="342900" indent="-342900" algn="just">
                        <a:buFont typeface="Wingdings" panose="05000000000000000000" pitchFamily="2" charset="2"/>
                        <a:buChar char="Ø"/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Оказывать эмоциональную поддержку.</a:t>
                      </a:r>
                    </a:p>
                    <a:p>
                      <a:pPr marL="342900" indent="-342900" algn="just">
                        <a:buFont typeface="Wingdings" panose="05000000000000000000" pitchFamily="2" charset="2"/>
                        <a:buChar char="Ø"/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Сопоставлять возможности и цели.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73371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60831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09F497-A519-42BF-A669-5EF1CB2A4B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85260" y="254734"/>
            <a:ext cx="9350347" cy="553761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Самоконтроль </a:t>
            </a:r>
            <a:endParaRPr lang="ru-RU" sz="28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0764562"/>
              </p:ext>
            </p:extLst>
          </p:nvPr>
        </p:nvGraphicFramePr>
        <p:xfrm>
          <a:off x="1562100" y="808495"/>
          <a:ext cx="10629900" cy="566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10045">
                  <a:extLst>
                    <a:ext uri="{9D8B030D-6E8A-4147-A177-3AD203B41FA5}">
                      <a16:colId xmlns:a16="http://schemas.microsoft.com/office/drawing/2014/main" val="4062473729"/>
                    </a:ext>
                  </a:extLst>
                </a:gridCol>
                <a:gridCol w="4119855">
                  <a:extLst>
                    <a:ext uri="{9D8B030D-6E8A-4147-A177-3AD203B41FA5}">
                      <a16:colId xmlns:a16="http://schemas.microsoft.com/office/drawing/2014/main" val="1751701904"/>
                    </a:ext>
                  </a:extLst>
                </a:gridCol>
              </a:tblGrid>
              <a:tr h="1915655">
                <a:tc>
                  <a:txBody>
                    <a:bodyPr/>
                    <a:lstStyle/>
                    <a:p>
                      <a:pPr algn="ctr"/>
                      <a:r>
                        <a:rPr lang="ru-RU" sz="2000" i="1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Отрицательные стороны:</a:t>
                      </a:r>
                      <a:r>
                        <a:rPr lang="ru-RU" sz="2000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just"/>
                      <a:r>
                        <a:rPr lang="ru-RU" sz="2000" b="1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трудности выражения переживаний, потребностей и побуждений в связи с проблемной ситуацией, </a:t>
                      </a:r>
                      <a:r>
                        <a:rPr lang="ru-RU" sz="2000" b="1" kern="1200" dirty="0" err="1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сверхконтроль</a:t>
                      </a:r>
                      <a:r>
                        <a:rPr lang="ru-RU" sz="2000" b="1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поведения. При таком подходе потребности и желания скрываются, что отрицательно сказывается на удовлетворенности от решения проблемы.</a:t>
                      </a:r>
                      <a:endParaRPr lang="ru-RU" sz="20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i="1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Положительные стороны:</a:t>
                      </a:r>
                      <a:r>
                        <a:rPr lang="ru-RU" sz="2000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just"/>
                      <a:r>
                        <a:rPr lang="ru-RU" sz="2000" b="1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возможность избегания </a:t>
                      </a:r>
                      <a:r>
                        <a:rPr lang="ru-RU" sz="2000" b="1" kern="1200" dirty="0" err="1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эмоциогенных</a:t>
                      </a:r>
                      <a:r>
                        <a:rPr lang="ru-RU" sz="2000" b="1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импульсивных поступков, преобладание рационального подхода к проблемным ситуациям.</a:t>
                      </a:r>
                      <a:endParaRPr lang="ru-RU" sz="20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9593393"/>
                  </a:ext>
                </a:extLst>
              </a:tr>
              <a:tr h="2681685">
                <a:tc gridSpan="2"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Стратегия предполагает подавление эмоций. Подростки стараются контролировать свое состояние, выбрать беспристрастно модель поведения, не допускают раздувания чувств и эмоций, предлагают попытки преодоления негативных переживаний в связи с проблемой за счет целенаправленного подавления и сдерживания эмоций, минимизации их влияния на оценку ситуации и выбор стратегии поведения, высокий контроль поведения, стремление к самообладанию. У личности может наблюдаться стремление скрывать от окружающих свои переживания и побуждения в связи с проблемной ситуацией. Такое поведение свидетельствует о боязни самораскрытия, чрезмерной требовательности к себе, приводящей к </a:t>
                      </a:r>
                      <a:r>
                        <a:rPr lang="ru-RU" sz="20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сверхконтролю</a:t>
                      </a: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поведения. Наблюдается преувеличенный контроль своих действий, закрытость.</a:t>
                      </a:r>
                    </a:p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Рекомендации: </a:t>
                      </a:r>
                    </a:p>
                    <a:p>
                      <a:pPr marL="342900" indent="-342900" algn="just">
                        <a:buFont typeface="Wingdings" panose="05000000000000000000" pitchFamily="2" charset="2"/>
                        <a:buChar char="Ø"/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Научить выражать сильные эмоции, не копить их в себе (физические нагрузки).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73371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7753574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3041</TotalTime>
  <Words>1588</Words>
  <Application>Microsoft Office PowerPoint</Application>
  <PresentationFormat>Широкоэкранный</PresentationFormat>
  <Paragraphs>143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6" baseType="lpstr">
      <vt:lpstr>Arial</vt:lpstr>
      <vt:lpstr>Calibri</vt:lpstr>
      <vt:lpstr>Century Gothic</vt:lpstr>
      <vt:lpstr>Times New Roman</vt:lpstr>
      <vt:lpstr>Wingdings</vt:lpstr>
      <vt:lpstr>Wingdings 3</vt:lpstr>
      <vt:lpstr>Легкий дым</vt:lpstr>
      <vt:lpstr>Презентация PowerPoint</vt:lpstr>
      <vt:lpstr>Стресс - неспецифическая реакция организма на любое предъявляемое ему требование.</vt:lpstr>
      <vt:lpstr>Классификация стресса</vt:lpstr>
      <vt:lpstr>Презентация PowerPoint</vt:lpstr>
      <vt:lpstr>Психологические механизмы (стратегии) адаптации в стрессовой ситуации.</vt:lpstr>
      <vt:lpstr>Виды копингов: </vt:lpstr>
      <vt:lpstr>Конфронтация</vt:lpstr>
      <vt:lpstr>Дистанцирование </vt:lpstr>
      <vt:lpstr>Самоконтроль </vt:lpstr>
      <vt:lpstr>Поиск социальной подддержки </vt:lpstr>
      <vt:lpstr>Принятие ответственности</vt:lpstr>
      <vt:lpstr>Бегство-избегания </vt:lpstr>
      <vt:lpstr>Планирование решения проблемы</vt:lpstr>
      <vt:lpstr>Положительная переоценка</vt:lpstr>
      <vt:lpstr>Презентация PowerPoint</vt:lpstr>
      <vt:lpstr>Презентация PowerPoint</vt:lpstr>
      <vt:lpstr>Факторы, снижающие риск стрессового воздействия. </vt:lpstr>
      <vt:lpstr>Презентация PowerPoint</vt:lpstr>
      <vt:lpstr>Литература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Наталия Лучкина</dc:creator>
  <cp:lastModifiedBy>INSTALL</cp:lastModifiedBy>
  <cp:revision>57</cp:revision>
  <cp:lastPrinted>2019-04-25T09:02:01Z</cp:lastPrinted>
  <dcterms:created xsi:type="dcterms:W3CDTF">2018-04-11T09:50:52Z</dcterms:created>
  <dcterms:modified xsi:type="dcterms:W3CDTF">2020-08-07T03:34:25Z</dcterms:modified>
</cp:coreProperties>
</file>