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  <p:sldMasterId id="2147483663" r:id="rId2"/>
  </p:sldMasterIdLst>
  <p:notesMasterIdLst>
    <p:notesMasterId r:id="rId18"/>
  </p:notesMasterIdLst>
  <p:handoutMasterIdLst>
    <p:handoutMasterId r:id="rId19"/>
  </p:handout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5" r:id="rId17"/>
  </p:sldIdLst>
  <p:sldSz cx="9144000" cy="6858000" type="screen4x3"/>
  <p:notesSz cx="9947275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4487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CD3FE-F730-473C-ACAC-AF45994AD6B9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4487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DE04B-29B0-4357-975C-6341BAAF67D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259138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259138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3259138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259138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259138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3259138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3259138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3259138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4318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259138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259138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259138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259138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259138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259138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259138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259138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528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Char char="•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•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97179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08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97179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08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97179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08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97179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08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97179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08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528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Char char="•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48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Verdana"/>
              <a:buChar char="•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97179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08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97179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08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97179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08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97179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08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97179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SzPts val="108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Noto Sans Symbols"/>
              <a:buNone/>
              <a:defRPr sz="24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Verdana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Noto Sans Symbols"/>
              <a:buChar char="■"/>
              <a:defRPr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Verdana"/>
              <a:buChar char="•"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8956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96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8956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96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8956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96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89559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96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89559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96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Noto Sans Symbols"/>
              <a:buNone/>
              <a:defRPr sz="24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Verdana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2004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Noto Sans Symbols"/>
              <a:buChar char="■"/>
              <a:defRPr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Verdana"/>
              <a:buChar char="•"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8956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96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8956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96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89560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96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89559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96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89559" algn="l" rtl="0"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ts val="96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1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Verdana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Verdana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SzPts val="84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SzPts val="84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SzPts val="84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SzPts val="84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folHlink"/>
              </a:buClr>
              <a:buSzPts val="84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ctrTitle"/>
          </p:nvPr>
        </p:nvSpPr>
        <p:spPr>
          <a:xfrm>
            <a:off x="685800" y="1692275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Char char="•"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05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  <a:defRPr sz="3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Char char="•"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таблица" type="tbl">
  <p:cSld name="TABL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текст и объект" type="txAndObj">
  <p:cSld name="TEXT_AND_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05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  <a:defRPr sz="3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Char char="•"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05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  <a:defRPr sz="3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Char char="•"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текст и два объекта" type="txAndTwoObj">
  <p:cSld name="TEXT_AND_TWO_OBJECT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05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  <a:defRPr sz="3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Char char="•"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9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05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  <a:defRPr sz="3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Char char="•"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3"/>
          </p:nvPr>
        </p:nvSpPr>
        <p:spPr>
          <a:xfrm>
            <a:off x="4648200" y="3941763"/>
            <a:ext cx="4038600" cy="2189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05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  <a:defRPr sz="3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Char char="•"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 rot="5400000">
            <a:off x="4731544" y="2175669"/>
            <a:ext cx="585311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540544" y="194469"/>
            <a:ext cx="585311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05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  <a:defRPr sz="3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Char char="•"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 rot="5400000">
            <a:off x="2306637" y="-249238"/>
            <a:ext cx="453072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05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  <a:defRPr sz="3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Char char="•"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1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  <a:defRPr sz="3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Verdana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54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54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54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54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54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1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05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  <a:defRPr sz="3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Char char="•"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900"/>
              <a:buFont typeface="Verdana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54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54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54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54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folHlink"/>
              </a:buClr>
              <a:buSzPts val="54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rgbClr val="002850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1587" y="0"/>
            <a:ext cx="9148763" cy="6851650"/>
            <a:chOff x="1587" y="0"/>
            <a:chExt cx="9148763" cy="6851650"/>
          </a:xfrm>
        </p:grpSpPr>
        <p:sp>
          <p:nvSpPr>
            <p:cNvPr id="7" name="Shape 7"/>
            <p:cNvSpPr/>
            <p:nvPr/>
          </p:nvSpPr>
          <p:spPr>
            <a:xfrm>
              <a:off x="8008937" y="4168775"/>
              <a:ext cx="1141412" cy="2682875"/>
            </a:xfrm>
            <a:custGeom>
              <a:avLst/>
              <a:gdLst/>
              <a:ahLst/>
              <a:cxnLst/>
              <a:rect l="0" t="0" r="0" b="0"/>
              <a:pathLst>
                <a:path w="717" h="1690" extrusionOk="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44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8" name="Shape 8"/>
            <p:cNvSpPr/>
            <p:nvPr/>
          </p:nvSpPr>
          <p:spPr>
            <a:xfrm>
              <a:off x="8550275" y="6022975"/>
              <a:ext cx="600075" cy="828675"/>
            </a:xfrm>
            <a:custGeom>
              <a:avLst/>
              <a:gdLst/>
              <a:ahLst/>
              <a:cxnLst/>
              <a:rect l="0" t="0" r="0" b="0"/>
              <a:pathLst>
                <a:path w="377" h="522" extrusionOk="0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44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9" name="Shape 9"/>
            <p:cNvSpPr/>
            <p:nvPr/>
          </p:nvSpPr>
          <p:spPr>
            <a:xfrm>
              <a:off x="9017000" y="6689725"/>
              <a:ext cx="133350" cy="161925"/>
            </a:xfrm>
            <a:custGeom>
              <a:avLst/>
              <a:gdLst/>
              <a:ahLst/>
              <a:cxnLst/>
              <a:rect l="0" t="0" r="0" b="0"/>
              <a:pathLst>
                <a:path w="84" h="102" extrusionOk="0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44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10" name="Shape 10"/>
            <p:cNvGrpSpPr/>
            <p:nvPr/>
          </p:nvGrpSpPr>
          <p:grpSpPr>
            <a:xfrm>
              <a:off x="457200" y="0"/>
              <a:ext cx="8093075" cy="6851650"/>
              <a:chOff x="457200" y="0"/>
              <a:chExt cx="8093075" cy="6851650"/>
            </a:xfrm>
          </p:grpSpPr>
          <p:sp>
            <p:nvSpPr>
              <p:cNvPr id="11" name="Shape 11"/>
              <p:cNvSpPr/>
              <p:nvPr/>
            </p:nvSpPr>
            <p:spPr>
              <a:xfrm>
                <a:off x="4427537" y="0"/>
                <a:ext cx="114300" cy="6851650"/>
              </a:xfrm>
              <a:custGeom>
                <a:avLst/>
                <a:gdLst/>
                <a:ahLst/>
                <a:cxnLst/>
                <a:rect l="0" t="0" r="0" b="0"/>
                <a:pathLst>
                  <a:path w="72" h="4316" extrusionOk="0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2" name="Shape 12"/>
              <p:cNvSpPr/>
              <p:nvPr/>
            </p:nvSpPr>
            <p:spPr>
              <a:xfrm>
                <a:off x="4903787" y="0"/>
                <a:ext cx="276225" cy="6851650"/>
              </a:xfrm>
              <a:custGeom>
                <a:avLst/>
                <a:gdLst/>
                <a:ahLst/>
                <a:cxnLst/>
                <a:rect l="0" t="0" r="0" b="0"/>
                <a:pathLst>
                  <a:path w="174" h="4316" extrusionOk="0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5330825" y="0"/>
                <a:ext cx="534987" cy="6851650"/>
              </a:xfrm>
              <a:custGeom>
                <a:avLst/>
                <a:gdLst/>
                <a:ahLst/>
                <a:cxnLst/>
                <a:rect l="0" t="0" r="0" b="0"/>
                <a:pathLst>
                  <a:path w="335" h="4316" extrusionOk="0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4" name="Shape 14"/>
              <p:cNvSpPr/>
              <p:nvPr/>
            </p:nvSpPr>
            <p:spPr>
              <a:xfrm>
                <a:off x="5835650" y="0"/>
                <a:ext cx="677862" cy="6851650"/>
              </a:xfrm>
              <a:custGeom>
                <a:avLst/>
                <a:gdLst/>
                <a:ahLst/>
                <a:cxnLst/>
                <a:rect l="0" t="0" r="0" b="0"/>
                <a:pathLst>
                  <a:path w="425" h="4316" extrusionOk="0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5" name="Shape 15"/>
              <p:cNvSpPr/>
              <p:nvPr/>
            </p:nvSpPr>
            <p:spPr>
              <a:xfrm>
                <a:off x="6264275" y="0"/>
                <a:ext cx="885825" cy="6851650"/>
              </a:xfrm>
              <a:custGeom>
                <a:avLst/>
                <a:gdLst/>
                <a:ahLst/>
                <a:cxnLst/>
                <a:rect l="0" t="0" r="0" b="0"/>
                <a:pathLst>
                  <a:path w="556" h="4316" extrusionOk="0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6740525" y="0"/>
                <a:ext cx="1095375" cy="6851650"/>
              </a:xfrm>
              <a:custGeom>
                <a:avLst/>
                <a:gdLst/>
                <a:ahLst/>
                <a:cxnLst/>
                <a:rect l="0" t="0" r="0" b="0"/>
                <a:pathLst>
                  <a:path w="688" h="4316" extrusionOk="0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7178675" y="0"/>
                <a:ext cx="1371600" cy="6851650"/>
              </a:xfrm>
              <a:custGeom>
                <a:avLst/>
                <a:gdLst/>
                <a:ahLst/>
                <a:cxnLst/>
                <a:rect l="0" t="0" r="0" b="0"/>
                <a:pathLst>
                  <a:path w="861" h="4316" extrusionOk="0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8" name="Shape 18"/>
              <p:cNvSpPr/>
              <p:nvPr/>
            </p:nvSpPr>
            <p:spPr>
              <a:xfrm>
                <a:off x="3808412" y="0"/>
                <a:ext cx="238125" cy="6851650"/>
              </a:xfrm>
              <a:custGeom>
                <a:avLst/>
                <a:gdLst/>
                <a:ahLst/>
                <a:cxnLst/>
                <a:rect l="0" t="0" r="0" b="0"/>
                <a:pathLst>
                  <a:path w="149" h="4316" extrusionOk="0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9" name="Shape 19"/>
              <p:cNvSpPr/>
              <p:nvPr/>
            </p:nvSpPr>
            <p:spPr>
              <a:xfrm>
                <a:off x="3122612" y="0"/>
                <a:ext cx="476250" cy="6851650"/>
              </a:xfrm>
              <a:custGeom>
                <a:avLst/>
                <a:gdLst/>
                <a:ahLst/>
                <a:cxnLst/>
                <a:rect l="0" t="0" r="0" b="0"/>
                <a:pathLst>
                  <a:path w="299" h="4316" extrusionOk="0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2486025" y="0"/>
                <a:ext cx="674687" cy="6851650"/>
              </a:xfrm>
              <a:custGeom>
                <a:avLst/>
                <a:gdLst/>
                <a:ahLst/>
                <a:cxnLst/>
                <a:rect l="0" t="0" r="0" b="0"/>
                <a:pathLst>
                  <a:path w="424" h="4316" extrusionOk="0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1790700" y="0"/>
                <a:ext cx="912812" cy="6851650"/>
              </a:xfrm>
              <a:custGeom>
                <a:avLst/>
                <a:gdLst/>
                <a:ahLst/>
                <a:cxnLst/>
                <a:rect l="0" t="0" r="0" b="0"/>
                <a:pathLst>
                  <a:path w="574" h="4316" extrusionOk="0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1114425" y="0"/>
                <a:ext cx="1169987" cy="6851650"/>
              </a:xfrm>
              <a:custGeom>
                <a:avLst/>
                <a:gdLst/>
                <a:ahLst/>
                <a:cxnLst/>
                <a:rect l="0" t="0" r="0" b="0"/>
                <a:pathLst>
                  <a:path w="735" h="4316" extrusionOk="0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3" name="Shape 23"/>
              <p:cNvSpPr/>
              <p:nvPr/>
            </p:nvSpPr>
            <p:spPr>
              <a:xfrm>
                <a:off x="457200" y="0"/>
                <a:ext cx="1333500" cy="6851650"/>
              </a:xfrm>
              <a:custGeom>
                <a:avLst/>
                <a:gdLst/>
                <a:ahLst/>
                <a:cxnLst/>
                <a:rect l="0" t="0" r="0" b="0"/>
                <a:pathLst>
                  <a:path w="837" h="4316" extrusionOk="0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24" name="Shape 24"/>
            <p:cNvSpPr/>
            <p:nvPr/>
          </p:nvSpPr>
          <p:spPr>
            <a:xfrm>
              <a:off x="9525" y="4605337"/>
              <a:ext cx="962025" cy="2246312"/>
            </a:xfrm>
            <a:custGeom>
              <a:avLst/>
              <a:gdLst/>
              <a:ahLst/>
              <a:cxnLst/>
              <a:rect l="0" t="0" r="0" b="0"/>
              <a:pathLst>
                <a:path w="604" h="1415" extrusionOk="0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44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5" name="Shape 25"/>
            <p:cNvSpPr/>
            <p:nvPr/>
          </p:nvSpPr>
          <p:spPr>
            <a:xfrm>
              <a:off x="9525" y="6175375"/>
              <a:ext cx="361950" cy="676275"/>
            </a:xfrm>
            <a:custGeom>
              <a:avLst/>
              <a:gdLst/>
              <a:ahLst/>
              <a:cxnLst/>
              <a:rect l="0" t="0" r="0" b="0"/>
              <a:pathLst>
                <a:path w="227" h="426" extrusionOk="0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44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7581900" y="0"/>
              <a:ext cx="1562100" cy="2835275"/>
            </a:xfrm>
            <a:custGeom>
              <a:avLst/>
              <a:gdLst/>
              <a:ahLst/>
              <a:cxnLst/>
              <a:rect l="0" t="0" r="0" b="0"/>
              <a:pathLst>
                <a:path w="981" h="1786" extrusionOk="0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006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7" name="Shape 27"/>
            <p:cNvSpPr/>
            <p:nvPr/>
          </p:nvSpPr>
          <p:spPr>
            <a:xfrm>
              <a:off x="8002587" y="0"/>
              <a:ext cx="1141412" cy="1341437"/>
            </a:xfrm>
            <a:custGeom>
              <a:avLst/>
              <a:gdLst/>
              <a:ahLst/>
              <a:cxnLst/>
              <a:rect l="0" t="0" r="0" b="0"/>
              <a:pathLst>
                <a:path w="717" h="845" extrusionOk="0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>
              <a:off x="8496300" y="0"/>
              <a:ext cx="647700" cy="657225"/>
            </a:xfrm>
            <a:custGeom>
              <a:avLst/>
              <a:gdLst/>
              <a:ahLst/>
              <a:cxnLst/>
              <a:rect l="0" t="0" r="0" b="0"/>
              <a:pathLst>
                <a:path w="407" h="414" extrusionOk="0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9" name="Shape 29"/>
            <p:cNvSpPr/>
            <p:nvPr/>
          </p:nvSpPr>
          <p:spPr>
            <a:xfrm>
              <a:off x="9525" y="0"/>
              <a:ext cx="1362075" cy="2236787"/>
            </a:xfrm>
            <a:custGeom>
              <a:avLst/>
              <a:gdLst/>
              <a:ahLst/>
              <a:cxnLst/>
              <a:rect l="0" t="0" r="0" b="0"/>
              <a:pathLst>
                <a:path w="855" h="1409" extrusionOk="0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006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9525" y="0"/>
              <a:ext cx="933450" cy="950912"/>
            </a:xfrm>
            <a:custGeom>
              <a:avLst/>
              <a:gdLst/>
              <a:ahLst/>
              <a:cxnLst/>
              <a:rect l="0" t="0" r="0" b="0"/>
              <a:pathLst>
                <a:path w="586" h="599" extrusionOk="0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9525" y="0"/>
              <a:ext cx="428625" cy="400050"/>
            </a:xfrm>
            <a:custGeom>
              <a:avLst/>
              <a:gdLst/>
              <a:ahLst/>
              <a:cxnLst/>
              <a:rect l="0" t="0" r="0" b="0"/>
              <a:pathLst>
                <a:path w="269" h="252" extrusionOk="0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cxnSp>
          <p:nvCxnSpPr>
            <p:cNvPr id="32" name="Shape 32"/>
            <p:cNvCxnSpPr/>
            <p:nvPr/>
          </p:nvCxnSpPr>
          <p:spPr>
            <a:xfrm>
              <a:off x="1587" y="4364037"/>
              <a:ext cx="9140825" cy="0"/>
            </a:xfrm>
            <a:prstGeom prst="straightConnector1">
              <a:avLst/>
            </a:prstGeom>
            <a:noFill/>
            <a:ln w="15875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3" name="Shape 33"/>
            <p:cNvCxnSpPr/>
            <p:nvPr/>
          </p:nvCxnSpPr>
          <p:spPr>
            <a:xfrm>
              <a:off x="1587" y="3740150"/>
              <a:ext cx="9140825" cy="0"/>
            </a:xfrm>
            <a:prstGeom prst="straightConnector1">
              <a:avLst/>
            </a:prstGeom>
            <a:noFill/>
            <a:ln w="15875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34" name="Shape 34"/>
            <p:cNvCxnSpPr/>
            <p:nvPr/>
          </p:nvCxnSpPr>
          <p:spPr>
            <a:xfrm>
              <a:off x="1587" y="4987925"/>
              <a:ext cx="9140825" cy="0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grpSp>
          <p:nvGrpSpPr>
            <p:cNvPr id="35" name="Shape 35"/>
            <p:cNvGrpSpPr/>
            <p:nvPr/>
          </p:nvGrpSpPr>
          <p:grpSpPr>
            <a:xfrm>
              <a:off x="1587" y="622300"/>
              <a:ext cx="9140825" cy="2493962"/>
              <a:chOff x="1587" y="622300"/>
              <a:chExt cx="9140825" cy="2493962"/>
            </a:xfrm>
          </p:grpSpPr>
          <p:cxnSp>
            <p:nvCxnSpPr>
              <p:cNvPr id="36" name="Shape 36"/>
              <p:cNvCxnSpPr/>
              <p:nvPr/>
            </p:nvCxnSpPr>
            <p:spPr>
              <a:xfrm>
                <a:off x="1587" y="1244600"/>
                <a:ext cx="9140825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37" name="Shape 37"/>
              <p:cNvCxnSpPr/>
              <p:nvPr/>
            </p:nvCxnSpPr>
            <p:spPr>
              <a:xfrm>
                <a:off x="1587" y="3116262"/>
                <a:ext cx="9140825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38" name="Shape 38"/>
              <p:cNvCxnSpPr/>
              <p:nvPr/>
            </p:nvCxnSpPr>
            <p:spPr>
              <a:xfrm>
                <a:off x="1587" y="2492375"/>
                <a:ext cx="9140825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39" name="Shape 39"/>
              <p:cNvCxnSpPr/>
              <p:nvPr/>
            </p:nvCxnSpPr>
            <p:spPr>
              <a:xfrm>
                <a:off x="1587" y="1868487"/>
                <a:ext cx="9140825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40" name="Shape 40"/>
              <p:cNvCxnSpPr/>
              <p:nvPr/>
            </p:nvCxnSpPr>
            <p:spPr>
              <a:xfrm>
                <a:off x="1587" y="622300"/>
                <a:ext cx="9140825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cxnSp>
          <p:nvCxnSpPr>
            <p:cNvPr id="41" name="Shape 41"/>
            <p:cNvCxnSpPr/>
            <p:nvPr/>
          </p:nvCxnSpPr>
          <p:spPr>
            <a:xfrm>
              <a:off x="1587" y="6235700"/>
              <a:ext cx="9140825" cy="0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42" name="Shape 42"/>
            <p:cNvCxnSpPr/>
            <p:nvPr/>
          </p:nvCxnSpPr>
          <p:spPr>
            <a:xfrm>
              <a:off x="1587" y="5611812"/>
              <a:ext cx="9140825" cy="0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05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Char char="•"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rgbClr val="002850"/>
            </a:gs>
          </a:gsLst>
          <a:lin ang="5400000" scaled="0"/>
        </a:gra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Shape 132"/>
          <p:cNvGrpSpPr/>
          <p:nvPr/>
        </p:nvGrpSpPr>
        <p:grpSpPr>
          <a:xfrm>
            <a:off x="0" y="0"/>
            <a:ext cx="9148763" cy="6851650"/>
            <a:chOff x="1587" y="0"/>
            <a:chExt cx="9148763" cy="6851650"/>
          </a:xfrm>
        </p:grpSpPr>
        <p:sp>
          <p:nvSpPr>
            <p:cNvPr id="133" name="Shape 133"/>
            <p:cNvSpPr/>
            <p:nvPr/>
          </p:nvSpPr>
          <p:spPr>
            <a:xfrm>
              <a:off x="8008937" y="4168775"/>
              <a:ext cx="1141412" cy="2682875"/>
            </a:xfrm>
            <a:custGeom>
              <a:avLst/>
              <a:gdLst/>
              <a:ahLst/>
              <a:cxnLst/>
              <a:rect l="0" t="0" r="0" b="0"/>
              <a:pathLst>
                <a:path w="717" h="1690" extrusionOk="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44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34" name="Shape 134"/>
            <p:cNvSpPr/>
            <p:nvPr/>
          </p:nvSpPr>
          <p:spPr>
            <a:xfrm>
              <a:off x="8550275" y="6022975"/>
              <a:ext cx="600075" cy="828675"/>
            </a:xfrm>
            <a:custGeom>
              <a:avLst/>
              <a:gdLst/>
              <a:ahLst/>
              <a:cxnLst/>
              <a:rect l="0" t="0" r="0" b="0"/>
              <a:pathLst>
                <a:path w="377" h="522" extrusionOk="0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44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35" name="Shape 135"/>
            <p:cNvSpPr/>
            <p:nvPr/>
          </p:nvSpPr>
          <p:spPr>
            <a:xfrm>
              <a:off x="9017000" y="6689725"/>
              <a:ext cx="133350" cy="161925"/>
            </a:xfrm>
            <a:custGeom>
              <a:avLst/>
              <a:gdLst/>
              <a:ahLst/>
              <a:cxnLst/>
              <a:rect l="0" t="0" r="0" b="0"/>
              <a:pathLst>
                <a:path w="84" h="102" extrusionOk="0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44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136" name="Shape 136"/>
            <p:cNvGrpSpPr/>
            <p:nvPr/>
          </p:nvGrpSpPr>
          <p:grpSpPr>
            <a:xfrm>
              <a:off x="457200" y="0"/>
              <a:ext cx="8093075" cy="6851650"/>
              <a:chOff x="457200" y="0"/>
              <a:chExt cx="8093075" cy="6851650"/>
            </a:xfrm>
          </p:grpSpPr>
          <p:sp>
            <p:nvSpPr>
              <p:cNvPr id="137" name="Shape 137"/>
              <p:cNvSpPr/>
              <p:nvPr/>
            </p:nvSpPr>
            <p:spPr>
              <a:xfrm>
                <a:off x="4427537" y="0"/>
                <a:ext cx="114300" cy="6851650"/>
              </a:xfrm>
              <a:custGeom>
                <a:avLst/>
                <a:gdLst/>
                <a:ahLst/>
                <a:cxnLst/>
                <a:rect l="0" t="0" r="0" b="0"/>
                <a:pathLst>
                  <a:path w="72" h="4316" extrusionOk="0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38" name="Shape 138"/>
              <p:cNvSpPr/>
              <p:nvPr/>
            </p:nvSpPr>
            <p:spPr>
              <a:xfrm>
                <a:off x="4903787" y="0"/>
                <a:ext cx="276225" cy="6851650"/>
              </a:xfrm>
              <a:custGeom>
                <a:avLst/>
                <a:gdLst/>
                <a:ahLst/>
                <a:cxnLst/>
                <a:rect l="0" t="0" r="0" b="0"/>
                <a:pathLst>
                  <a:path w="174" h="4316" extrusionOk="0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39" name="Shape 139"/>
              <p:cNvSpPr/>
              <p:nvPr/>
            </p:nvSpPr>
            <p:spPr>
              <a:xfrm>
                <a:off x="5330825" y="0"/>
                <a:ext cx="534987" cy="6851650"/>
              </a:xfrm>
              <a:custGeom>
                <a:avLst/>
                <a:gdLst/>
                <a:ahLst/>
                <a:cxnLst/>
                <a:rect l="0" t="0" r="0" b="0"/>
                <a:pathLst>
                  <a:path w="335" h="4316" extrusionOk="0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40" name="Shape 140"/>
              <p:cNvSpPr/>
              <p:nvPr/>
            </p:nvSpPr>
            <p:spPr>
              <a:xfrm>
                <a:off x="5835650" y="0"/>
                <a:ext cx="677862" cy="6851650"/>
              </a:xfrm>
              <a:custGeom>
                <a:avLst/>
                <a:gdLst/>
                <a:ahLst/>
                <a:cxnLst/>
                <a:rect l="0" t="0" r="0" b="0"/>
                <a:pathLst>
                  <a:path w="425" h="4316" extrusionOk="0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41" name="Shape 141"/>
              <p:cNvSpPr/>
              <p:nvPr/>
            </p:nvSpPr>
            <p:spPr>
              <a:xfrm>
                <a:off x="6264275" y="0"/>
                <a:ext cx="885825" cy="6851650"/>
              </a:xfrm>
              <a:custGeom>
                <a:avLst/>
                <a:gdLst/>
                <a:ahLst/>
                <a:cxnLst/>
                <a:rect l="0" t="0" r="0" b="0"/>
                <a:pathLst>
                  <a:path w="556" h="4316" extrusionOk="0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42" name="Shape 142"/>
              <p:cNvSpPr/>
              <p:nvPr/>
            </p:nvSpPr>
            <p:spPr>
              <a:xfrm>
                <a:off x="6740525" y="0"/>
                <a:ext cx="1095375" cy="6851650"/>
              </a:xfrm>
              <a:custGeom>
                <a:avLst/>
                <a:gdLst/>
                <a:ahLst/>
                <a:cxnLst/>
                <a:rect l="0" t="0" r="0" b="0"/>
                <a:pathLst>
                  <a:path w="688" h="4316" extrusionOk="0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43" name="Shape 143"/>
              <p:cNvSpPr/>
              <p:nvPr/>
            </p:nvSpPr>
            <p:spPr>
              <a:xfrm>
                <a:off x="7178675" y="0"/>
                <a:ext cx="1371600" cy="6851650"/>
              </a:xfrm>
              <a:custGeom>
                <a:avLst/>
                <a:gdLst/>
                <a:ahLst/>
                <a:cxnLst/>
                <a:rect l="0" t="0" r="0" b="0"/>
                <a:pathLst>
                  <a:path w="861" h="4316" extrusionOk="0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44" name="Shape 144"/>
              <p:cNvSpPr/>
              <p:nvPr/>
            </p:nvSpPr>
            <p:spPr>
              <a:xfrm>
                <a:off x="3808412" y="0"/>
                <a:ext cx="238125" cy="6851650"/>
              </a:xfrm>
              <a:custGeom>
                <a:avLst/>
                <a:gdLst/>
                <a:ahLst/>
                <a:cxnLst/>
                <a:rect l="0" t="0" r="0" b="0"/>
                <a:pathLst>
                  <a:path w="149" h="4316" extrusionOk="0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45" name="Shape 145"/>
              <p:cNvSpPr/>
              <p:nvPr/>
            </p:nvSpPr>
            <p:spPr>
              <a:xfrm>
                <a:off x="3122612" y="0"/>
                <a:ext cx="476250" cy="6851650"/>
              </a:xfrm>
              <a:custGeom>
                <a:avLst/>
                <a:gdLst/>
                <a:ahLst/>
                <a:cxnLst/>
                <a:rect l="0" t="0" r="0" b="0"/>
                <a:pathLst>
                  <a:path w="299" h="4316" extrusionOk="0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46" name="Shape 146"/>
              <p:cNvSpPr/>
              <p:nvPr/>
            </p:nvSpPr>
            <p:spPr>
              <a:xfrm>
                <a:off x="2486025" y="0"/>
                <a:ext cx="674687" cy="6851650"/>
              </a:xfrm>
              <a:custGeom>
                <a:avLst/>
                <a:gdLst/>
                <a:ahLst/>
                <a:cxnLst/>
                <a:rect l="0" t="0" r="0" b="0"/>
                <a:pathLst>
                  <a:path w="424" h="4316" extrusionOk="0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47" name="Shape 147"/>
              <p:cNvSpPr/>
              <p:nvPr/>
            </p:nvSpPr>
            <p:spPr>
              <a:xfrm>
                <a:off x="1790700" y="0"/>
                <a:ext cx="912812" cy="6851650"/>
              </a:xfrm>
              <a:custGeom>
                <a:avLst/>
                <a:gdLst/>
                <a:ahLst/>
                <a:cxnLst/>
                <a:rect l="0" t="0" r="0" b="0"/>
                <a:pathLst>
                  <a:path w="574" h="4316" extrusionOk="0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48" name="Shape 148"/>
              <p:cNvSpPr/>
              <p:nvPr/>
            </p:nvSpPr>
            <p:spPr>
              <a:xfrm>
                <a:off x="1114425" y="0"/>
                <a:ext cx="1169987" cy="6851650"/>
              </a:xfrm>
              <a:custGeom>
                <a:avLst/>
                <a:gdLst/>
                <a:ahLst/>
                <a:cxnLst/>
                <a:rect l="0" t="0" r="0" b="0"/>
                <a:pathLst>
                  <a:path w="735" h="4316" extrusionOk="0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49" name="Shape 149"/>
              <p:cNvSpPr/>
              <p:nvPr/>
            </p:nvSpPr>
            <p:spPr>
              <a:xfrm>
                <a:off x="457200" y="0"/>
                <a:ext cx="1333500" cy="6851650"/>
              </a:xfrm>
              <a:custGeom>
                <a:avLst/>
                <a:gdLst/>
                <a:ahLst/>
                <a:cxnLst/>
                <a:rect l="0" t="0" r="0" b="0"/>
                <a:pathLst>
                  <a:path w="837" h="4316" extrusionOk="0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4488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150" name="Shape 150"/>
            <p:cNvSpPr/>
            <p:nvPr/>
          </p:nvSpPr>
          <p:spPr>
            <a:xfrm>
              <a:off x="9525" y="4605337"/>
              <a:ext cx="962025" cy="2246312"/>
            </a:xfrm>
            <a:custGeom>
              <a:avLst/>
              <a:gdLst/>
              <a:ahLst/>
              <a:cxnLst/>
              <a:rect l="0" t="0" r="0" b="0"/>
              <a:pathLst>
                <a:path w="604" h="1415" extrusionOk="0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44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1" name="Shape 151"/>
            <p:cNvSpPr/>
            <p:nvPr/>
          </p:nvSpPr>
          <p:spPr>
            <a:xfrm>
              <a:off x="9525" y="6175375"/>
              <a:ext cx="361950" cy="676275"/>
            </a:xfrm>
            <a:custGeom>
              <a:avLst/>
              <a:gdLst/>
              <a:ahLst/>
              <a:cxnLst/>
              <a:rect l="0" t="0" r="0" b="0"/>
              <a:pathLst>
                <a:path w="227" h="426" extrusionOk="0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44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2" name="Shape 152"/>
            <p:cNvSpPr/>
            <p:nvPr/>
          </p:nvSpPr>
          <p:spPr>
            <a:xfrm>
              <a:off x="7581900" y="0"/>
              <a:ext cx="1562100" cy="2835275"/>
            </a:xfrm>
            <a:custGeom>
              <a:avLst/>
              <a:gdLst/>
              <a:ahLst/>
              <a:cxnLst/>
              <a:rect l="0" t="0" r="0" b="0"/>
              <a:pathLst>
                <a:path w="981" h="1786" extrusionOk="0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006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3" name="Shape 153"/>
            <p:cNvSpPr/>
            <p:nvPr/>
          </p:nvSpPr>
          <p:spPr>
            <a:xfrm>
              <a:off x="8002587" y="0"/>
              <a:ext cx="1141412" cy="1341437"/>
            </a:xfrm>
            <a:custGeom>
              <a:avLst/>
              <a:gdLst/>
              <a:ahLst/>
              <a:cxnLst/>
              <a:rect l="0" t="0" r="0" b="0"/>
              <a:pathLst>
                <a:path w="717" h="845" extrusionOk="0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4" name="Shape 154"/>
            <p:cNvSpPr/>
            <p:nvPr/>
          </p:nvSpPr>
          <p:spPr>
            <a:xfrm>
              <a:off x="8496300" y="0"/>
              <a:ext cx="647700" cy="657225"/>
            </a:xfrm>
            <a:custGeom>
              <a:avLst/>
              <a:gdLst/>
              <a:ahLst/>
              <a:cxnLst/>
              <a:rect l="0" t="0" r="0" b="0"/>
              <a:pathLst>
                <a:path w="407" h="414" extrusionOk="0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5" name="Shape 155"/>
            <p:cNvSpPr/>
            <p:nvPr/>
          </p:nvSpPr>
          <p:spPr>
            <a:xfrm>
              <a:off x="9525" y="0"/>
              <a:ext cx="1362075" cy="2236787"/>
            </a:xfrm>
            <a:custGeom>
              <a:avLst/>
              <a:gdLst/>
              <a:ahLst/>
              <a:cxnLst/>
              <a:rect l="0" t="0" r="0" b="0"/>
              <a:pathLst>
                <a:path w="855" h="1409" extrusionOk="0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0060C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6" name="Shape 156"/>
            <p:cNvSpPr/>
            <p:nvPr/>
          </p:nvSpPr>
          <p:spPr>
            <a:xfrm>
              <a:off x="9525" y="0"/>
              <a:ext cx="933450" cy="950912"/>
            </a:xfrm>
            <a:custGeom>
              <a:avLst/>
              <a:gdLst/>
              <a:ahLst/>
              <a:cxnLst/>
              <a:rect l="0" t="0" r="0" b="0"/>
              <a:pathLst>
                <a:path w="586" h="599" extrusionOk="0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7" name="Shape 157"/>
            <p:cNvSpPr/>
            <p:nvPr/>
          </p:nvSpPr>
          <p:spPr>
            <a:xfrm>
              <a:off x="9525" y="0"/>
              <a:ext cx="428625" cy="400050"/>
            </a:xfrm>
            <a:custGeom>
              <a:avLst/>
              <a:gdLst/>
              <a:ahLst/>
              <a:cxnLst/>
              <a:rect l="0" t="0" r="0" b="0"/>
              <a:pathLst>
                <a:path w="269" h="252" extrusionOk="0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cxnSp>
          <p:nvCxnSpPr>
            <p:cNvPr id="158" name="Shape 158"/>
            <p:cNvCxnSpPr/>
            <p:nvPr/>
          </p:nvCxnSpPr>
          <p:spPr>
            <a:xfrm>
              <a:off x="1587" y="4364037"/>
              <a:ext cx="9140825" cy="0"/>
            </a:xfrm>
            <a:prstGeom prst="straightConnector1">
              <a:avLst/>
            </a:prstGeom>
            <a:noFill/>
            <a:ln w="15875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59" name="Shape 159"/>
            <p:cNvCxnSpPr/>
            <p:nvPr/>
          </p:nvCxnSpPr>
          <p:spPr>
            <a:xfrm>
              <a:off x="1587" y="3740150"/>
              <a:ext cx="9140825" cy="0"/>
            </a:xfrm>
            <a:prstGeom prst="straightConnector1">
              <a:avLst/>
            </a:prstGeom>
            <a:noFill/>
            <a:ln w="15875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60" name="Shape 160"/>
            <p:cNvCxnSpPr/>
            <p:nvPr/>
          </p:nvCxnSpPr>
          <p:spPr>
            <a:xfrm>
              <a:off x="1587" y="4987925"/>
              <a:ext cx="9140825" cy="0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grpSp>
          <p:nvGrpSpPr>
            <p:cNvPr id="161" name="Shape 161"/>
            <p:cNvGrpSpPr/>
            <p:nvPr/>
          </p:nvGrpSpPr>
          <p:grpSpPr>
            <a:xfrm>
              <a:off x="1587" y="622300"/>
              <a:ext cx="9140825" cy="2493962"/>
              <a:chOff x="1587" y="622300"/>
              <a:chExt cx="9140825" cy="2493962"/>
            </a:xfrm>
          </p:grpSpPr>
          <p:cxnSp>
            <p:nvCxnSpPr>
              <p:cNvPr id="162" name="Shape 162"/>
              <p:cNvCxnSpPr/>
              <p:nvPr/>
            </p:nvCxnSpPr>
            <p:spPr>
              <a:xfrm>
                <a:off x="1587" y="1244600"/>
                <a:ext cx="9140825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63" name="Shape 163"/>
              <p:cNvCxnSpPr/>
              <p:nvPr/>
            </p:nvCxnSpPr>
            <p:spPr>
              <a:xfrm>
                <a:off x="1587" y="3116262"/>
                <a:ext cx="9140825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64" name="Shape 164"/>
              <p:cNvCxnSpPr/>
              <p:nvPr/>
            </p:nvCxnSpPr>
            <p:spPr>
              <a:xfrm>
                <a:off x="1587" y="2492375"/>
                <a:ext cx="9140825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65" name="Shape 165"/>
              <p:cNvCxnSpPr/>
              <p:nvPr/>
            </p:nvCxnSpPr>
            <p:spPr>
              <a:xfrm>
                <a:off x="1587" y="1868487"/>
                <a:ext cx="9140825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66" name="Shape 166"/>
              <p:cNvCxnSpPr/>
              <p:nvPr/>
            </p:nvCxnSpPr>
            <p:spPr>
              <a:xfrm>
                <a:off x="1587" y="622300"/>
                <a:ext cx="9140825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cxnSp>
          <p:nvCxnSpPr>
            <p:cNvPr id="167" name="Shape 167"/>
            <p:cNvCxnSpPr/>
            <p:nvPr/>
          </p:nvCxnSpPr>
          <p:spPr>
            <a:xfrm>
              <a:off x="1587" y="6235700"/>
              <a:ext cx="9140825" cy="0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68" name="Shape 168"/>
            <p:cNvCxnSpPr/>
            <p:nvPr/>
          </p:nvCxnSpPr>
          <p:spPr>
            <a:xfrm>
              <a:off x="1587" y="5611812"/>
              <a:ext cx="9140825" cy="0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05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Char char="•"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Verdana"/>
              <a:buNone/>
              <a:defRPr sz="10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611187" y="549275"/>
            <a:ext cx="8231187" cy="23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</a:pPr>
            <a:r>
              <a:rPr lang="en-US" sz="4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0" u="none" strike="noStrike" cap="none" dirty="0">
                <a:solidFill>
                  <a:schemeClr val="lt2"/>
                </a:solidFill>
                <a:sym typeface="Arial"/>
              </a:rPr>
              <a:t>«</a:t>
            </a:r>
            <a:r>
              <a:rPr lang="en-US" sz="4000" b="1" i="0" u="none" strike="noStrike" cap="none" dirty="0" err="1">
                <a:solidFill>
                  <a:schemeClr val="lt2"/>
                </a:solidFill>
                <a:sym typeface="Arial"/>
              </a:rPr>
              <a:t>Психологическая</a:t>
            </a:r>
            <a:r>
              <a:rPr lang="en-US" sz="4000" b="1" i="0" u="none" strike="noStrike" cap="none" dirty="0">
                <a:solidFill>
                  <a:schemeClr val="lt2"/>
                </a:solidFill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chemeClr val="lt2"/>
                </a:solidFill>
                <a:sym typeface="Arial"/>
              </a:rPr>
              <a:t>поддержка</a:t>
            </a:r>
            <a:r>
              <a:rPr lang="en-US" sz="4000" b="1" i="0" u="none" strike="noStrike" cap="none" dirty="0">
                <a:solidFill>
                  <a:schemeClr val="lt2"/>
                </a:solidFill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chemeClr val="lt2"/>
                </a:solidFill>
                <a:sym typeface="Arial"/>
              </a:rPr>
              <a:t>как</a:t>
            </a:r>
            <a:r>
              <a:rPr lang="en-US" sz="4000" b="1" i="0" u="none" strike="noStrike" cap="none" dirty="0">
                <a:solidFill>
                  <a:schemeClr val="lt2"/>
                </a:solidFill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chemeClr val="lt2"/>
                </a:solidFill>
                <a:sym typeface="Arial"/>
              </a:rPr>
              <a:t>фактор</a:t>
            </a:r>
            <a:r>
              <a:rPr lang="en-US" sz="4000" b="1" i="0" u="none" strike="noStrike" cap="none" dirty="0">
                <a:solidFill>
                  <a:schemeClr val="lt2"/>
                </a:solidFill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chemeClr val="lt2"/>
                </a:solidFill>
                <a:sym typeface="Arial"/>
              </a:rPr>
              <a:t>профилактики</a:t>
            </a:r>
            <a:r>
              <a:rPr lang="en-US" sz="4000" b="1" i="0" u="none" strike="noStrike" cap="none" dirty="0">
                <a:solidFill>
                  <a:schemeClr val="lt2"/>
                </a:solidFill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chemeClr val="lt2"/>
                </a:solidFill>
                <a:sym typeface="Arial"/>
              </a:rPr>
              <a:t>эмоционального</a:t>
            </a:r>
            <a:r>
              <a:rPr lang="en-US" sz="4000" b="1" i="0" u="none" strike="noStrike" cap="none" dirty="0">
                <a:solidFill>
                  <a:schemeClr val="lt2"/>
                </a:solidFill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chemeClr val="lt2"/>
                </a:solidFill>
                <a:sym typeface="Arial"/>
              </a:rPr>
              <a:t>неблагополучия</a:t>
            </a:r>
            <a:r>
              <a:rPr lang="en-US" sz="4000" b="1" i="0" u="none" strike="noStrike" cap="none" dirty="0">
                <a:solidFill>
                  <a:schemeClr val="lt2"/>
                </a:solidFill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chemeClr val="lt2"/>
                </a:solidFill>
                <a:sym typeface="Arial"/>
              </a:rPr>
              <a:t>детей</a:t>
            </a:r>
            <a:r>
              <a:rPr lang="en-US" sz="4000" b="1" i="0" u="none" strike="noStrike" cap="none" dirty="0">
                <a:solidFill>
                  <a:schemeClr val="lt2"/>
                </a:solidFill>
                <a:sym typeface="Arial"/>
              </a:rPr>
              <a:t>»</a:t>
            </a:r>
            <a:endParaRPr b="1" dirty="0"/>
          </a:p>
        </p:txBody>
      </p:sp>
      <p:sp>
        <p:nvSpPr>
          <p:cNvPr id="185" name="Shape 185"/>
          <p:cNvSpPr txBox="1">
            <a:spLocks noGrp="1"/>
          </p:cNvSpPr>
          <p:nvPr>
            <p:ph type="subTitle" idx="4294967295"/>
          </p:nvPr>
        </p:nvSpPr>
        <p:spPr>
          <a:xfrm>
            <a:off x="1476375" y="1916112"/>
            <a:ext cx="6696075" cy="468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22098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</a:pPr>
            <a:endParaRPr sz="3200" b="0" i="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6" name="Shape 186" descr="http://online-psiholog.com/wp-content/uploads/2013/09/semya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2200" y="3068637"/>
            <a:ext cx="4511675" cy="2665412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/>
          <p:nvPr/>
        </p:nvSpPr>
        <p:spPr>
          <a:xfrm>
            <a:off x="2772697" y="5674677"/>
            <a:ext cx="6371303" cy="1067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Verdana"/>
              <a:buNone/>
            </a:pPr>
            <a:r>
              <a:rPr lang="ru-RU" sz="2000" b="0" i="0" u="none" dirty="0" smtClean="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П</a:t>
            </a:r>
            <a:r>
              <a:rPr lang="en-US" sz="2000" b="0" i="0" u="none" dirty="0" err="1" smtClean="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едагог-психолог</a:t>
            </a:r>
            <a:r>
              <a:rPr lang="ru-RU" sz="2000" b="0" i="0" u="none" dirty="0" smtClean="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Verdana"/>
              <a:buNone/>
            </a:pPr>
            <a:r>
              <a:rPr lang="ru-RU" sz="2000" b="0" i="0" u="none" dirty="0" smtClean="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МАОУ СОШ №43 </a:t>
            </a:r>
            <a:r>
              <a:rPr lang="ru-RU" sz="2000" b="0" i="0" u="none" dirty="0" err="1" smtClean="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г.Тюмени</a:t>
            </a:r>
            <a:r>
              <a:rPr lang="ru-RU" sz="2000" dirty="0" smtClean="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Verdana"/>
              <a:buNone/>
            </a:pPr>
            <a:r>
              <a:rPr lang="ru-RU" sz="2000" dirty="0" smtClean="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Т.В. Сидорова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lang="en-US" sz="4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Если</a:t>
            </a:r>
            <a:r>
              <a:rPr lang="en-US" sz="4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ребенок</a:t>
            </a:r>
            <a:r>
              <a:rPr lang="en-US" sz="4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не</a:t>
            </a:r>
            <a:r>
              <a:rPr lang="en-US" sz="4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u="none" strike="noStrike" cap="none" dirty="0" err="1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справился</a:t>
            </a:r>
            <a:r>
              <a:rPr lang="ru-RU" sz="4400" b="0" i="0" u="none" strike="noStrike" cap="none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4400" b="0" i="0" u="none" strike="noStrike" cap="none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 dirty="0" smtClean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с </a:t>
            </a:r>
            <a:r>
              <a:rPr lang="en-US" sz="4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чем-либо</a:t>
            </a:r>
            <a:r>
              <a:rPr lang="en-US" sz="4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40105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35401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r>
              <a:rPr lang="en-US" sz="2800" b="0" i="0" u="none" dirty="0" err="1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Взрослый</a:t>
            </a:r>
            <a:r>
              <a:rPr lang="en-US" sz="2800" b="0" i="0" u="none" dirty="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должен</a:t>
            </a:r>
            <a:r>
              <a:rPr lang="en-US" sz="2800" b="0" i="0" u="none" dirty="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дать</a:t>
            </a:r>
            <a:r>
              <a:rPr lang="en-US" sz="2800" b="0" i="0" u="none" dirty="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понять</a:t>
            </a:r>
            <a:r>
              <a:rPr lang="en-US" sz="2800" b="0" i="0" u="none" dirty="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800" b="0" i="0" u="none" dirty="0" err="1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что</a:t>
            </a:r>
            <a:r>
              <a:rPr lang="en-US" sz="2800" b="0" i="0" u="none" dirty="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его</a:t>
            </a:r>
            <a:r>
              <a:rPr lang="en-US" sz="2800" b="0" i="0" u="none" dirty="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чувства</a:t>
            </a:r>
            <a:r>
              <a:rPr lang="en-US" sz="2800" b="0" i="0" u="none" dirty="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по</a:t>
            </a:r>
            <a:r>
              <a:rPr lang="en-US" sz="2800" b="0" i="0" u="none" dirty="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отношению</a:t>
            </a:r>
            <a:r>
              <a:rPr lang="en-US" sz="2800" b="0" i="0" u="none" dirty="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 к </a:t>
            </a:r>
            <a:r>
              <a:rPr lang="en-US" sz="2800" b="0" i="0" u="none" dirty="0" err="1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ребенку</a:t>
            </a:r>
            <a:r>
              <a:rPr lang="en-US" sz="2800" b="0" i="0" u="none" dirty="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не</a:t>
            </a:r>
            <a:r>
              <a:rPr lang="en-US" sz="2800" b="0" i="0" u="none" dirty="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изменились</a:t>
            </a:r>
            <a:r>
              <a:rPr lang="en-US" sz="2800" b="0" i="0" u="none" dirty="0">
                <a:solidFill>
                  <a:srgbClr val="FFFF00"/>
                </a:solidFill>
                <a:sym typeface="Verdana"/>
              </a:rPr>
              <a:t>. </a:t>
            </a:r>
            <a:endParaRPr dirty="0">
              <a:solidFill>
                <a:srgbClr val="FFFF00"/>
              </a:solidFill>
            </a:endParaRPr>
          </a:p>
          <a:p>
            <a:pPr marL="0" marR="0" lvl="0" indent="354013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Мне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было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бы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очень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приятно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наблюдать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за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тем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как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ты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старался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dirty="0"/>
          </a:p>
          <a:p>
            <a:pPr marL="0" marR="0" lvl="0" indent="354013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Даже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если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что-то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произошло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не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так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как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тебе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хотелось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для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тебя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это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было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хорошим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уроком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dirty="0"/>
          </a:p>
          <a:p>
            <a:pPr marL="0" marR="0" lvl="0" indent="354013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Все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мы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люди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и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все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мы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совершаем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ошибки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в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конце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концов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исправляя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свои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ошибки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ты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тоже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учишься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dirty="0"/>
          </a:p>
          <a:p>
            <a:pPr marL="342900" marR="0" lvl="0" indent="-23622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800" b="0" i="0" u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457200" y="560439"/>
            <a:ext cx="8472487" cy="5570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None/>
              <a:tabLst>
                <a:tab pos="530225" algn="l"/>
              </a:tabLst>
            </a:pPr>
            <a:r>
              <a:rPr lang="en-US" sz="2800" b="0" i="0" u="none" dirty="0" err="1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Для</a:t>
            </a:r>
            <a:r>
              <a:rPr lang="en-US" sz="2800" b="0" i="0" u="none" dirty="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того</a:t>
            </a:r>
            <a:r>
              <a:rPr lang="en-US" sz="2800" b="0" i="0" u="none" dirty="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800" b="0" i="0" u="none" dirty="0" err="1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чтобы</a:t>
            </a:r>
            <a:r>
              <a:rPr lang="en-US" sz="2800" b="0" i="0" u="none" dirty="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показать</a:t>
            </a:r>
            <a:r>
              <a:rPr lang="en-US" sz="2800" b="0" i="0" u="none" dirty="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веру</a:t>
            </a:r>
            <a:r>
              <a:rPr lang="en-US" sz="2800" b="0" i="0" u="none" dirty="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 в </a:t>
            </a:r>
            <a:r>
              <a:rPr lang="en-US" sz="2800" b="0" i="0" u="none" dirty="0" err="1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ребенка</a:t>
            </a:r>
            <a:r>
              <a:rPr lang="en-US" sz="2800" b="0" i="0" u="none" dirty="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800" b="0" i="0" u="none" dirty="0" err="1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взрослый</a:t>
            </a:r>
            <a:r>
              <a:rPr lang="en-US" sz="2800" b="0" i="0" u="none" dirty="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должен</a:t>
            </a:r>
            <a:r>
              <a:rPr lang="en-US" sz="2800" b="0" i="0" u="none" dirty="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иметь</a:t>
            </a:r>
            <a:r>
              <a:rPr lang="en-US" sz="2800" b="0" i="0" u="none" dirty="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мужество</a:t>
            </a:r>
            <a:r>
              <a:rPr lang="en-US" sz="2800" b="0" i="0" u="none" dirty="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2800" b="0" i="0" u="none" dirty="0" err="1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желание</a:t>
            </a:r>
            <a:r>
              <a:rPr lang="en-US" sz="2800" b="0" i="0" u="none" dirty="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сделать</a:t>
            </a:r>
            <a:r>
              <a:rPr lang="en-US" sz="2800" b="0" i="0" u="none" dirty="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следующее</a:t>
            </a:r>
            <a:r>
              <a:rPr lang="en-US" sz="2800" b="0" i="0" u="none" dirty="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 dirty="0"/>
          </a:p>
          <a:p>
            <a:pPr marL="0" marR="0" lvl="0" indent="354013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  <a:tabLst>
                <a:tab pos="530225" algn="l"/>
              </a:tabLst>
            </a:pP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забыть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о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прошлых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неудачах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ребенка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;</a:t>
            </a:r>
            <a:endParaRPr dirty="0"/>
          </a:p>
          <a:p>
            <a:pPr marL="0" marR="0" lvl="0" indent="354013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  <a:tabLst>
                <a:tab pos="530225" algn="l"/>
              </a:tabLst>
            </a:pP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помочь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ребенку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обрести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уверенность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в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том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что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он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справится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с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данной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задачей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;</a:t>
            </a:r>
            <a:endParaRPr dirty="0"/>
          </a:p>
          <a:p>
            <a:pPr marL="0" marR="0" lvl="0" indent="354013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  <a:tabLst>
                <a:tab pos="530225" algn="l"/>
              </a:tabLst>
            </a:pP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позволить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ребенку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начать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с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нуля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опираясь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то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что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взрослые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верят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в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него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в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его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способность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достичь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успеха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;</a:t>
            </a:r>
            <a:endParaRPr dirty="0"/>
          </a:p>
          <a:p>
            <a:pPr marL="0" marR="0" lvl="0" indent="354013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  <a:tabLst>
                <a:tab pos="530225" algn="l"/>
              </a:tabLst>
            </a:pP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помнить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о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прошлых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удачах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возвращаться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к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ним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а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не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к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ошибкам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dirty="0"/>
          </a:p>
          <a:p>
            <a:pPr marL="342900" marR="0" lvl="0" indent="-23622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800" b="0" i="0" u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6923087" cy="1315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lang="en-US" sz="4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Чтобы</a:t>
            </a:r>
            <a:r>
              <a:rPr lang="en-US" sz="4400" b="0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u="none" strike="noStrike" cap="none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поддержать</a:t>
            </a:r>
            <a:r>
              <a:rPr lang="en-US" sz="4400" b="0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u="none" strike="noStrike" cap="none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ребенка</a:t>
            </a:r>
            <a:r>
              <a:rPr lang="en-US" sz="4400" b="0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4400" b="0" i="0" u="none" strike="noStrike" cap="none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необходимо</a:t>
            </a:r>
            <a:r>
              <a:rPr lang="en-US" sz="4400" b="0" i="0" u="none" strike="noStrike" cap="none" dirty="0">
                <a:solidFill>
                  <a:srgbClr val="FFFF00"/>
                </a:solidFill>
                <a:sym typeface="Arial"/>
              </a:rPr>
              <a:t>:</a:t>
            </a:r>
            <a:br>
              <a:rPr lang="en-US" sz="4400" b="0" i="0" u="none" strike="noStrike" cap="none" dirty="0">
                <a:solidFill>
                  <a:srgbClr val="FFFF00"/>
                </a:solidFill>
                <a:sym typeface="Arial"/>
              </a:rPr>
            </a:br>
            <a:endParaRPr dirty="0">
              <a:solidFill>
                <a:srgbClr val="FFFF00"/>
              </a:solidFill>
            </a:endParaRPr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117986" y="1769806"/>
            <a:ext cx="8568813" cy="4640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35401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Noto Sans Symbols"/>
              <a:buChar char="■"/>
            </a:pP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Опираться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сильные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стороны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ребенка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dirty="0"/>
          </a:p>
          <a:p>
            <a:pPr marL="0" marR="0" lvl="0" indent="354013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Noto Sans Symbols"/>
              <a:buChar char="■"/>
            </a:pP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Избегать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подчеркивания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промахов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dirty="0"/>
          </a:p>
          <a:p>
            <a:pPr marL="0" marR="0" lvl="0" indent="354013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Noto Sans Symbols"/>
              <a:buNone/>
            </a:pP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ребенка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dirty="0"/>
          </a:p>
          <a:p>
            <a:pPr marL="0" marR="0" lvl="0" indent="354013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Noto Sans Symbols"/>
              <a:buChar char="■"/>
            </a:pP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Показывать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что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вы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удовлетворены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ребенком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dirty="0"/>
          </a:p>
          <a:p>
            <a:pPr marL="0" marR="0" lvl="0" indent="354013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Noto Sans Symbols"/>
              <a:buChar char="■"/>
            </a:pPr>
            <a:r>
              <a:rPr lang="ru-RU" sz="2400" b="0" i="0" u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Д</a:t>
            </a:r>
            <a:r>
              <a:rPr lang="en-US" sz="2400" b="0" i="0" u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емонстрировать</a:t>
            </a:r>
            <a:r>
              <a:rPr lang="en-US" sz="2400" b="0" i="0" u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любовь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уважение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к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ребенку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dirty="0"/>
          </a:p>
          <a:p>
            <a:pPr marL="0" marR="0" lvl="0" indent="354013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Noto Sans Symbols"/>
              <a:buChar char="■"/>
            </a:pPr>
            <a:r>
              <a:rPr lang="ru-RU" sz="2400" b="0" i="0" u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</a:t>
            </a:r>
            <a:r>
              <a:rPr lang="en-US" sz="2400" b="0" i="0" u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омочь</a:t>
            </a:r>
            <a:r>
              <a:rPr lang="en-US" sz="2400" b="0" i="0" u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ребенку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разбить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большие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задания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более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мелкие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такие, с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которыми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он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может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справиться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dirty="0"/>
          </a:p>
          <a:p>
            <a:pPr marL="0" marR="0" lvl="0" indent="354013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Noto Sans Symbols"/>
              <a:buChar char="■"/>
            </a:pP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Проводить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больше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времени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с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ребенком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dirty="0"/>
          </a:p>
        </p:txBody>
      </p:sp>
      <p:pic>
        <p:nvPicPr>
          <p:cNvPr id="259" name="Shape 2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9925" y="252412"/>
            <a:ext cx="1987550" cy="279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11187" y="2149475"/>
            <a:ext cx="8186737" cy="515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354013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Noto Sans Symbols"/>
              <a:buChar char="■"/>
              <a:tabLst>
                <a:tab pos="530225" algn="l"/>
              </a:tabLst>
            </a:pP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Внести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юмор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во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взаимоотношения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с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ребенком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dirty="0"/>
          </a:p>
          <a:p>
            <a:pPr marL="0" marR="0" lvl="0" indent="354013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Noto Sans Symbols"/>
              <a:buChar char="■"/>
              <a:tabLst>
                <a:tab pos="530225" algn="l"/>
              </a:tabLst>
            </a:pP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Знать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обо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всех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попытках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ребенка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справиться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с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заданием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dirty="0"/>
          </a:p>
          <a:p>
            <a:pPr marL="0" marR="0" lvl="0" indent="354013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Noto Sans Symbols"/>
              <a:buChar char="■"/>
              <a:tabLst>
                <a:tab pos="530225" algn="l"/>
              </a:tabLst>
            </a:pP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Уметь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взаимодействовать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с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ребенком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dirty="0"/>
          </a:p>
          <a:p>
            <a:pPr marL="0" marR="0" lvl="0" indent="354013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Noto Sans Symbols"/>
              <a:buChar char="■"/>
              <a:tabLst>
                <a:tab pos="530225" algn="l"/>
              </a:tabLst>
            </a:pP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Позволить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ребенку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самому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решать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проблемы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там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где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это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возможно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dirty="0"/>
          </a:p>
          <a:p>
            <a:pPr marL="0" marR="0" lvl="0" indent="354013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Noto Sans Symbols"/>
              <a:buChar char="■"/>
              <a:tabLst>
                <a:tab pos="530225" algn="l"/>
              </a:tabLst>
            </a:pP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Избегать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дисциплинарных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поощрений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наказаний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dirty="0"/>
          </a:p>
          <a:p>
            <a:pPr marL="0" marR="0" lvl="0" indent="354013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Noto Sans Symbols"/>
              <a:buChar char="■"/>
              <a:tabLst>
                <a:tab pos="530225" algn="l"/>
              </a:tabLst>
            </a:pP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Принимать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индивидуальность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ребенка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dirty="0"/>
          </a:p>
          <a:p>
            <a:pPr marL="0" marR="0" lvl="0" indent="354013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40"/>
              <a:buFont typeface="Noto Sans Symbols"/>
              <a:buChar char="■"/>
              <a:tabLst>
                <a:tab pos="530225" algn="l"/>
              </a:tabLst>
            </a:pP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Проявлять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веру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в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ребенка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эмпатию к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нему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800" b="0" i="0" u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23622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800" b="0" i="0" u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65" name="Shape 2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0562" y="157162"/>
            <a:ext cx="2947987" cy="196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472353" y="692727"/>
            <a:ext cx="8229600" cy="558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354013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lang="en-US" b="0" i="0" u="none" dirty="0" err="1" smtClean="0">
                <a:solidFill>
                  <a:schemeClr val="lt1"/>
                </a:solidFill>
                <a:sym typeface="Verdana"/>
              </a:rPr>
              <a:t>Поддерживайте</a:t>
            </a:r>
            <a:r>
              <a:rPr lang="en-US" b="0" i="0" u="none" dirty="0" smtClean="0">
                <a:solidFill>
                  <a:schemeClr val="lt1"/>
                </a:solidFill>
                <a:sym typeface="Verdana"/>
              </a:rPr>
              <a:t> </a:t>
            </a:r>
            <a:r>
              <a:rPr lang="en-US" b="0" i="0" u="none" dirty="0" err="1">
                <a:solidFill>
                  <a:schemeClr val="lt1"/>
                </a:solidFill>
                <a:sym typeface="Verdana"/>
              </a:rPr>
              <a:t>доверительные</a:t>
            </a:r>
            <a:r>
              <a:rPr lang="en-US" b="0" i="0" u="none" dirty="0">
                <a:solidFill>
                  <a:schemeClr val="lt1"/>
                </a:solidFill>
                <a:sym typeface="Verdana"/>
              </a:rPr>
              <a:t> </a:t>
            </a:r>
            <a:r>
              <a:rPr lang="en-US" b="0" i="0" u="none" dirty="0" err="1">
                <a:solidFill>
                  <a:schemeClr val="lt1"/>
                </a:solidFill>
                <a:sym typeface="Verdana"/>
              </a:rPr>
              <a:t>отношения</a:t>
            </a:r>
            <a:r>
              <a:rPr lang="en-US" b="0" i="0" u="none" dirty="0">
                <a:solidFill>
                  <a:schemeClr val="lt1"/>
                </a:solidFill>
                <a:sym typeface="Verdana"/>
              </a:rPr>
              <a:t>, </a:t>
            </a:r>
            <a:r>
              <a:rPr lang="en-US" b="0" i="0" u="none" dirty="0" err="1">
                <a:solidFill>
                  <a:schemeClr val="lt1"/>
                </a:solidFill>
                <a:sym typeface="Verdana"/>
              </a:rPr>
              <a:t>общайтесь</a:t>
            </a:r>
            <a:r>
              <a:rPr lang="en-US" b="0" i="0" u="none" dirty="0">
                <a:solidFill>
                  <a:schemeClr val="lt1"/>
                </a:solidFill>
                <a:sym typeface="Verdana"/>
              </a:rPr>
              <a:t> «</a:t>
            </a:r>
            <a:r>
              <a:rPr lang="en-US" b="0" i="0" u="none" dirty="0" err="1">
                <a:solidFill>
                  <a:schemeClr val="lt1"/>
                </a:solidFill>
                <a:sym typeface="Verdana"/>
              </a:rPr>
              <a:t>на</a:t>
            </a:r>
            <a:r>
              <a:rPr lang="en-US" b="0" i="0" u="none" dirty="0">
                <a:solidFill>
                  <a:schemeClr val="lt1"/>
                </a:solidFill>
                <a:sym typeface="Verdana"/>
              </a:rPr>
              <a:t> </a:t>
            </a:r>
            <a:r>
              <a:rPr lang="en-US" b="0" i="0" u="none" dirty="0" err="1">
                <a:solidFill>
                  <a:schemeClr val="lt1"/>
                </a:solidFill>
                <a:sym typeface="Verdana"/>
              </a:rPr>
              <a:t>равных</a:t>
            </a:r>
            <a:r>
              <a:rPr lang="en-US" b="0" i="0" u="none" dirty="0" smtClean="0">
                <a:solidFill>
                  <a:schemeClr val="lt1"/>
                </a:solidFill>
                <a:sym typeface="Verdana"/>
              </a:rPr>
              <a:t>»</a:t>
            </a:r>
            <a:r>
              <a:rPr lang="ru-RU" b="0" i="0" u="none" dirty="0" smtClean="0">
                <a:solidFill>
                  <a:schemeClr val="lt1"/>
                </a:solidFill>
                <a:sym typeface="Verdana"/>
              </a:rPr>
              <a:t>.</a:t>
            </a:r>
            <a:endParaRPr dirty="0"/>
          </a:p>
          <a:p>
            <a:pPr marL="0" marR="0" lvl="0" indent="354013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lang="en-US" b="0" i="0" u="none" dirty="0" err="1">
                <a:solidFill>
                  <a:schemeClr val="lt1"/>
                </a:solidFill>
                <a:sym typeface="Verdana"/>
              </a:rPr>
              <a:t>Создавайте</a:t>
            </a:r>
            <a:r>
              <a:rPr lang="en-US" b="0" i="0" u="none" dirty="0">
                <a:solidFill>
                  <a:schemeClr val="lt1"/>
                </a:solidFill>
                <a:sym typeface="Verdana"/>
              </a:rPr>
              <a:t> </a:t>
            </a:r>
            <a:r>
              <a:rPr lang="en-US" b="0" i="0" u="none" dirty="0" err="1">
                <a:solidFill>
                  <a:schemeClr val="lt1"/>
                </a:solidFill>
                <a:sym typeface="Verdana"/>
              </a:rPr>
              <a:t>ситуации</a:t>
            </a:r>
            <a:r>
              <a:rPr lang="en-US" b="0" i="0" u="none" dirty="0">
                <a:solidFill>
                  <a:schemeClr val="lt1"/>
                </a:solidFill>
                <a:sym typeface="Verdana"/>
              </a:rPr>
              <a:t> </a:t>
            </a:r>
            <a:r>
              <a:rPr lang="en-US" b="0" i="0" u="none" dirty="0" err="1" smtClean="0">
                <a:solidFill>
                  <a:schemeClr val="lt1"/>
                </a:solidFill>
                <a:sym typeface="Verdana"/>
              </a:rPr>
              <a:t>успеха</a:t>
            </a:r>
            <a:r>
              <a:rPr lang="ru-RU" b="0" i="0" u="none" dirty="0" smtClean="0">
                <a:solidFill>
                  <a:schemeClr val="lt1"/>
                </a:solidFill>
                <a:sym typeface="Verdana"/>
              </a:rPr>
              <a:t>.</a:t>
            </a:r>
            <a:endParaRPr dirty="0"/>
          </a:p>
          <a:p>
            <a:pPr marL="0" marR="0" lvl="0" indent="354013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lang="en-US" b="0" i="0" u="none" dirty="0" err="1">
                <a:solidFill>
                  <a:schemeClr val="lt1"/>
                </a:solidFill>
                <a:sym typeface="Verdana"/>
              </a:rPr>
              <a:t>Используйте</a:t>
            </a:r>
            <a:r>
              <a:rPr lang="en-US" b="0" i="0" u="none" dirty="0">
                <a:solidFill>
                  <a:schemeClr val="lt1"/>
                </a:solidFill>
                <a:sym typeface="Verdana"/>
              </a:rPr>
              <a:t> </a:t>
            </a:r>
            <a:r>
              <a:rPr lang="en-US" b="0" i="0" u="none" dirty="0" err="1">
                <a:solidFill>
                  <a:schemeClr val="lt1"/>
                </a:solidFill>
                <a:sym typeface="Verdana"/>
              </a:rPr>
              <a:t>различные</a:t>
            </a:r>
            <a:r>
              <a:rPr lang="en-US" b="0" i="0" u="none" dirty="0">
                <a:solidFill>
                  <a:schemeClr val="lt1"/>
                </a:solidFill>
                <a:sym typeface="Verdana"/>
              </a:rPr>
              <a:t> </a:t>
            </a:r>
            <a:r>
              <a:rPr lang="en-US" b="0" i="0" u="none" dirty="0" err="1">
                <a:solidFill>
                  <a:schemeClr val="lt1"/>
                </a:solidFill>
                <a:sym typeface="Verdana"/>
              </a:rPr>
              <a:t>методы</a:t>
            </a:r>
            <a:r>
              <a:rPr lang="en-US" b="0" i="0" u="none" dirty="0">
                <a:solidFill>
                  <a:schemeClr val="lt1"/>
                </a:solidFill>
                <a:sym typeface="Verdana"/>
              </a:rPr>
              <a:t> </a:t>
            </a:r>
            <a:r>
              <a:rPr lang="en-US" b="0" i="0" u="none" dirty="0" err="1">
                <a:solidFill>
                  <a:schemeClr val="lt1"/>
                </a:solidFill>
                <a:sym typeface="Verdana"/>
              </a:rPr>
              <a:t>поощрения</a:t>
            </a:r>
            <a:r>
              <a:rPr lang="en-US" b="0" i="0" u="none" dirty="0">
                <a:solidFill>
                  <a:schemeClr val="lt1"/>
                </a:solidFill>
                <a:sym typeface="Verdana"/>
              </a:rPr>
              <a:t> (</a:t>
            </a:r>
            <a:r>
              <a:rPr lang="en-US" b="0" i="0" u="none" dirty="0" err="1">
                <a:solidFill>
                  <a:schemeClr val="lt1"/>
                </a:solidFill>
                <a:sym typeface="Verdana"/>
              </a:rPr>
              <a:t>похвала</a:t>
            </a:r>
            <a:r>
              <a:rPr lang="en-US" b="0" i="0" u="none" dirty="0">
                <a:solidFill>
                  <a:schemeClr val="lt1"/>
                </a:solidFill>
                <a:sym typeface="Verdana"/>
              </a:rPr>
              <a:t>, </a:t>
            </a:r>
            <a:r>
              <a:rPr lang="en-US" b="0" i="0" u="none" dirty="0" err="1">
                <a:solidFill>
                  <a:schemeClr val="lt1"/>
                </a:solidFill>
                <a:sym typeface="Verdana"/>
              </a:rPr>
              <a:t>одобрение</a:t>
            </a:r>
            <a:r>
              <a:rPr lang="en-US" b="0" i="0" u="none" dirty="0">
                <a:solidFill>
                  <a:schemeClr val="lt1"/>
                </a:solidFill>
                <a:sym typeface="Verdana"/>
              </a:rPr>
              <a:t>, </a:t>
            </a:r>
            <a:r>
              <a:rPr lang="en-US" b="0" i="0" u="none" dirty="0" err="1">
                <a:solidFill>
                  <a:schemeClr val="lt1"/>
                </a:solidFill>
                <a:sym typeface="Verdana"/>
              </a:rPr>
              <a:t>комплимент</a:t>
            </a:r>
            <a:r>
              <a:rPr lang="en-US" b="0" i="0" u="none" dirty="0">
                <a:solidFill>
                  <a:schemeClr val="lt1"/>
                </a:solidFill>
                <a:sym typeface="Verdana"/>
              </a:rPr>
              <a:t>, </a:t>
            </a:r>
            <a:r>
              <a:rPr lang="en-US" b="0" i="0" u="none" dirty="0" err="1">
                <a:solidFill>
                  <a:schemeClr val="lt1"/>
                </a:solidFill>
                <a:sym typeface="Verdana"/>
              </a:rPr>
              <a:t>ласковый</a:t>
            </a:r>
            <a:r>
              <a:rPr lang="en-US" b="0" i="0" u="none" dirty="0">
                <a:solidFill>
                  <a:schemeClr val="lt1"/>
                </a:solidFill>
                <a:sym typeface="Verdana"/>
              </a:rPr>
              <a:t> </a:t>
            </a:r>
            <a:r>
              <a:rPr lang="en-US" b="0" i="0" u="none" dirty="0" err="1">
                <a:solidFill>
                  <a:schemeClr val="lt1"/>
                </a:solidFill>
                <a:sym typeface="Verdana"/>
              </a:rPr>
              <a:t>взгляд</a:t>
            </a:r>
            <a:r>
              <a:rPr lang="en-US" b="0" i="0" u="none" dirty="0" smtClean="0">
                <a:solidFill>
                  <a:schemeClr val="lt1"/>
                </a:solidFill>
                <a:sym typeface="Verdana"/>
              </a:rPr>
              <a:t>…)</a:t>
            </a:r>
            <a:r>
              <a:rPr lang="ru-RU" b="0" i="0" u="none" dirty="0" smtClean="0">
                <a:solidFill>
                  <a:schemeClr val="lt1"/>
                </a:solidFill>
                <a:sym typeface="Verdana"/>
              </a:rPr>
              <a:t>.</a:t>
            </a:r>
            <a:endParaRPr dirty="0"/>
          </a:p>
          <a:p>
            <a:pPr marL="0" marR="0" lvl="0" indent="354013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lang="en-US" b="0" i="0" u="none" dirty="0" err="1">
                <a:solidFill>
                  <a:schemeClr val="lt1"/>
                </a:solidFill>
                <a:sym typeface="Verdana"/>
              </a:rPr>
              <a:t>Говорите</a:t>
            </a:r>
            <a:r>
              <a:rPr lang="en-US" b="0" i="0" u="none" dirty="0">
                <a:solidFill>
                  <a:schemeClr val="lt1"/>
                </a:solidFill>
                <a:sym typeface="Verdana"/>
              </a:rPr>
              <a:t> о </a:t>
            </a:r>
            <a:r>
              <a:rPr lang="en-US" b="0" i="0" u="none" dirty="0" err="1">
                <a:solidFill>
                  <a:schemeClr val="lt1"/>
                </a:solidFill>
                <a:sym typeface="Verdana"/>
              </a:rPr>
              <a:t>своих</a:t>
            </a:r>
            <a:r>
              <a:rPr lang="en-US" b="0" i="0" u="none" dirty="0">
                <a:solidFill>
                  <a:schemeClr val="lt1"/>
                </a:solidFill>
                <a:sym typeface="Verdana"/>
              </a:rPr>
              <a:t> </a:t>
            </a:r>
            <a:r>
              <a:rPr lang="en-US" b="0" i="0" u="none" dirty="0" err="1" smtClean="0">
                <a:solidFill>
                  <a:schemeClr val="lt1"/>
                </a:solidFill>
                <a:sym typeface="Verdana"/>
              </a:rPr>
              <a:t>чувствах</a:t>
            </a:r>
            <a:r>
              <a:rPr lang="ru-RU" b="0" i="0" u="none" dirty="0" smtClean="0">
                <a:solidFill>
                  <a:schemeClr val="lt1"/>
                </a:solidFill>
                <a:sym typeface="Verdana"/>
              </a:rPr>
              <a:t>.</a:t>
            </a:r>
            <a:endParaRPr dirty="0"/>
          </a:p>
          <a:p>
            <a:pPr marL="0" marR="0" lvl="0" indent="354013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lang="en-US" b="0" i="0" u="none" dirty="0" err="1">
                <a:solidFill>
                  <a:schemeClr val="lt1"/>
                </a:solidFill>
                <a:sym typeface="Verdana"/>
              </a:rPr>
              <a:t>Оценивайте</a:t>
            </a:r>
            <a:r>
              <a:rPr lang="en-US" b="0" i="0" u="none" dirty="0">
                <a:solidFill>
                  <a:schemeClr val="lt1"/>
                </a:solidFill>
                <a:sym typeface="Verdana"/>
              </a:rPr>
              <a:t> </a:t>
            </a:r>
            <a:r>
              <a:rPr lang="en-US" b="0" i="0" u="none" dirty="0" err="1">
                <a:solidFill>
                  <a:schemeClr val="lt1"/>
                </a:solidFill>
                <a:sym typeface="Verdana"/>
              </a:rPr>
              <a:t>поступок</a:t>
            </a:r>
            <a:r>
              <a:rPr lang="en-US" b="0" i="0" u="none" dirty="0">
                <a:solidFill>
                  <a:schemeClr val="lt1"/>
                </a:solidFill>
                <a:sym typeface="Verdana"/>
              </a:rPr>
              <a:t>, а </a:t>
            </a:r>
            <a:r>
              <a:rPr lang="en-US" b="0" i="0" u="none" dirty="0" err="1">
                <a:solidFill>
                  <a:schemeClr val="lt1"/>
                </a:solidFill>
                <a:sym typeface="Verdana"/>
              </a:rPr>
              <a:t>не</a:t>
            </a:r>
            <a:r>
              <a:rPr lang="en-US" b="0" i="0" u="none" dirty="0">
                <a:solidFill>
                  <a:schemeClr val="lt1"/>
                </a:solidFill>
                <a:sym typeface="Verdana"/>
              </a:rPr>
              <a:t> </a:t>
            </a:r>
            <a:r>
              <a:rPr lang="en-US" b="0" i="0" u="none" dirty="0" err="1">
                <a:solidFill>
                  <a:schemeClr val="lt1"/>
                </a:solidFill>
                <a:sym typeface="Verdana"/>
              </a:rPr>
              <a:t>личность</a:t>
            </a:r>
            <a:r>
              <a:rPr lang="en-US" b="0" i="0" u="none" dirty="0">
                <a:solidFill>
                  <a:schemeClr val="lt1"/>
                </a:solidFill>
                <a:sym typeface="Verdana"/>
              </a:rPr>
              <a:t> </a:t>
            </a:r>
            <a:r>
              <a:rPr lang="en-US" b="0" i="0" u="none" dirty="0" err="1" smtClean="0">
                <a:solidFill>
                  <a:schemeClr val="lt1"/>
                </a:solidFill>
                <a:sym typeface="Verdana"/>
              </a:rPr>
              <a:t>ребенка</a:t>
            </a:r>
            <a:r>
              <a:rPr lang="ru-RU" b="0" i="0" u="none" dirty="0" smtClean="0">
                <a:solidFill>
                  <a:schemeClr val="lt1"/>
                </a:solidFill>
                <a:sym typeface="Verdana"/>
              </a:rPr>
              <a:t>.</a:t>
            </a:r>
            <a:endParaRPr dirty="0"/>
          </a:p>
          <a:p>
            <a:pPr marL="0" marR="0" lvl="0" indent="354013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lang="en-US" b="0" i="0" u="none" dirty="0" err="1">
                <a:solidFill>
                  <a:schemeClr val="lt1"/>
                </a:solidFill>
                <a:sym typeface="Verdana"/>
              </a:rPr>
              <a:t>Верьте</a:t>
            </a:r>
            <a:r>
              <a:rPr lang="en-US" b="0" i="0" u="none" dirty="0">
                <a:solidFill>
                  <a:schemeClr val="lt1"/>
                </a:solidFill>
                <a:sym typeface="Verdana"/>
              </a:rPr>
              <a:t> в </a:t>
            </a:r>
            <a:r>
              <a:rPr lang="en-US" b="0" i="0" u="none" dirty="0" err="1">
                <a:solidFill>
                  <a:schemeClr val="lt1"/>
                </a:solidFill>
                <a:sym typeface="Verdana"/>
              </a:rPr>
              <a:t>своего</a:t>
            </a:r>
            <a:r>
              <a:rPr lang="en-US" b="0" i="0" u="none" dirty="0">
                <a:solidFill>
                  <a:schemeClr val="lt1"/>
                </a:solidFill>
                <a:sym typeface="Verdana"/>
              </a:rPr>
              <a:t> </a:t>
            </a:r>
            <a:r>
              <a:rPr lang="en-US" b="0" i="0" u="none" dirty="0" err="1" smtClean="0">
                <a:solidFill>
                  <a:schemeClr val="lt1"/>
                </a:solidFill>
                <a:sym typeface="Verdana"/>
              </a:rPr>
              <a:t>ребенка</a:t>
            </a:r>
            <a:r>
              <a:rPr lang="ru-RU" b="0" i="0" u="none" dirty="0" smtClean="0">
                <a:solidFill>
                  <a:schemeClr val="lt1"/>
                </a:solidFill>
                <a:sym typeface="Verdana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атьяна\Desktop\495lok4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47" y="212078"/>
            <a:ext cx="8107911" cy="5057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8313" y="6087199"/>
            <a:ext cx="79161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080" lvl="0" indent="-342720" algn="ctr"/>
            <a:r>
              <a:rPr lang="ru-RU" sz="4000" b="1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500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414337" y="506412"/>
            <a:ext cx="8507412" cy="522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None/>
            </a:pPr>
            <a:r>
              <a:rPr lang="en-US" sz="2800" b="0" i="1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То</a:t>
            </a:r>
            <a:r>
              <a:rPr lang="en-US" sz="2800" b="0" i="1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800" b="0" i="1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что</a:t>
            </a:r>
            <a:r>
              <a:rPr lang="en-US" sz="2800" b="0" i="1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1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идет</a:t>
            </a:r>
            <a:r>
              <a:rPr lang="en-US" sz="2800" b="0" i="1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1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от</a:t>
            </a:r>
            <a:r>
              <a:rPr lang="en-US" sz="2800" b="0" i="1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1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сердца</a:t>
            </a:r>
            <a:r>
              <a:rPr lang="en-US" sz="2800" b="0" i="1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 </a:t>
            </a:r>
            <a:br>
              <a:rPr lang="en-US" sz="2800" b="0" i="1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800" b="0" i="1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до</a:t>
            </a:r>
            <a:r>
              <a:rPr lang="en-US" sz="2800" b="0" i="1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1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сердца</a:t>
            </a:r>
            <a:r>
              <a:rPr lang="en-US" sz="2800" b="0" i="1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2800" b="0" i="1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доходит</a:t>
            </a:r>
            <a:r>
              <a:rPr lang="en-US" sz="2800" b="0" i="1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800" b="1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Пиэтт</a:t>
            </a:r>
            <a:endParaRPr sz="2800" b="0" i="0" u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</a:pPr>
            <a:r>
              <a:rPr lang="en-US" sz="3200" b="0" i="0" u="none" dirty="0" err="1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Психологическая</a:t>
            </a:r>
            <a:r>
              <a:rPr lang="en-US" sz="3200" b="0" i="0" u="none" dirty="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0" i="0" u="none" dirty="0" err="1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поддержка</a:t>
            </a:r>
            <a:r>
              <a:rPr lang="en-US" sz="3200" b="0" i="0" u="none" dirty="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- 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один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из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важнейших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факторов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способных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улучшить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взаимоотношения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между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детьми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взрослыми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При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недостатке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или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отсутствии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адекватной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поддержки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ребенок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испытывает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разочарование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склонен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к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различным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проступкам</a:t>
            </a:r>
            <a:r>
              <a:rPr lang="en-US" sz="24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</a:pPr>
            <a:endParaRPr sz="2000" b="0" i="0" u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2667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</a:pPr>
            <a:endParaRPr sz="2000" b="0" i="0" u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5900" y="4508500"/>
            <a:ext cx="3400425" cy="2170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428625" y="642937"/>
            <a:ext cx="8186737" cy="51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800" b="0" i="0" u="none" dirty="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r>
              <a:rPr lang="en-US" sz="2800" b="0" i="0" u="none" dirty="0" err="1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Психологическая</a:t>
            </a:r>
            <a:r>
              <a:rPr lang="en-US" sz="2800" b="0" i="0" u="none" dirty="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поддержка</a:t>
            </a:r>
            <a:r>
              <a:rPr lang="en-US" sz="2800" b="0" i="0" u="none" dirty="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 – </a:t>
            </a:r>
            <a:r>
              <a:rPr lang="en-US" sz="2800" b="0" i="0" u="none" dirty="0" err="1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это</a:t>
            </a:r>
            <a:r>
              <a:rPr lang="en-US" sz="2800" b="0" i="0" u="none" dirty="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процесс</a:t>
            </a:r>
            <a:r>
              <a:rPr lang="en-US" sz="2800" b="0" i="0" u="none" dirty="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котором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взрослый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сосредоточивается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позитивных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сторонах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преимуществах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ребенка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с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целью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укрепления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его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самооценки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;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который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помогает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ребенку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поверить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в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себя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свои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способности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;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который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помогает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ребенку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избежать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ошибок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;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который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поддерживает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ребенка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при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неудачах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dirty="0"/>
          </a:p>
          <a:p>
            <a:pPr marL="0" marR="0" lvl="0" indent="10667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800" b="0" i="0" u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23622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800" b="0" i="0" u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500062" y="1143000"/>
            <a:ext cx="7900987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None/>
            </a:pP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Вместо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того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чтобы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обращать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внимание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прежде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всего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ошибки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плохое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поведение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ребенка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взрослому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нужно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сосредоточиться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i="0" u="none" dirty="0" err="1">
                <a:solidFill>
                  <a:srgbClr val="FFFF00"/>
                </a:solidFill>
                <a:sym typeface="Verdana"/>
              </a:rPr>
              <a:t>на</a:t>
            </a:r>
            <a:r>
              <a:rPr lang="en-US" sz="2800" b="1" i="0" u="none" dirty="0">
                <a:solidFill>
                  <a:srgbClr val="FFFF00"/>
                </a:solidFill>
                <a:sym typeface="Verdana"/>
              </a:rPr>
              <a:t> </a:t>
            </a:r>
            <a:r>
              <a:rPr lang="en-US" sz="2800" b="1" i="0" u="none" dirty="0" err="1">
                <a:solidFill>
                  <a:srgbClr val="FFFF00"/>
                </a:solidFill>
                <a:sym typeface="Verdana"/>
              </a:rPr>
              <a:t>позитивной</a:t>
            </a:r>
            <a:r>
              <a:rPr lang="en-US" sz="2800" b="1" i="0" u="none" dirty="0">
                <a:solidFill>
                  <a:srgbClr val="FFFF00"/>
                </a:solidFill>
                <a:sym typeface="Verdana"/>
              </a:rPr>
              <a:t> </a:t>
            </a:r>
            <a:r>
              <a:rPr lang="en-US" sz="2800" b="1" i="0" u="none" dirty="0" err="1">
                <a:solidFill>
                  <a:srgbClr val="FFFF00"/>
                </a:solidFill>
                <a:sym typeface="Verdana"/>
              </a:rPr>
              <a:t>стороне</a:t>
            </a:r>
            <a:r>
              <a:rPr lang="en-US" sz="2800" b="1" i="0" u="none" dirty="0">
                <a:solidFill>
                  <a:srgbClr val="FFFF00"/>
                </a:solidFill>
                <a:sym typeface="Verdana"/>
              </a:rPr>
              <a:t> </a:t>
            </a:r>
            <a:r>
              <a:rPr lang="en-US" sz="2800" b="1" i="0" u="none" dirty="0" err="1">
                <a:solidFill>
                  <a:srgbClr val="FFFF00"/>
                </a:solidFill>
                <a:sym typeface="Verdana"/>
              </a:rPr>
              <a:t>его</a:t>
            </a:r>
            <a:r>
              <a:rPr lang="en-US" sz="2800" b="1" i="0" u="none" dirty="0">
                <a:solidFill>
                  <a:srgbClr val="FFFF00"/>
                </a:solidFill>
                <a:sym typeface="Verdana"/>
              </a:rPr>
              <a:t> </a:t>
            </a:r>
            <a:r>
              <a:rPr lang="en-US" sz="2800" b="1" i="0" u="none" dirty="0" err="1">
                <a:solidFill>
                  <a:srgbClr val="FFFF00"/>
                </a:solidFill>
                <a:sym typeface="Verdana"/>
              </a:rPr>
              <a:t>поступков</a:t>
            </a:r>
            <a:r>
              <a:rPr lang="en-US" sz="2800" b="1" i="0" u="none" dirty="0">
                <a:solidFill>
                  <a:srgbClr val="FFFF00"/>
                </a:solidFill>
                <a:sym typeface="Verdana"/>
              </a:rPr>
              <a:t> и </a:t>
            </a:r>
            <a:r>
              <a:rPr lang="en-US" sz="2800" b="1" i="0" u="none" dirty="0" err="1">
                <a:solidFill>
                  <a:srgbClr val="FFFF00"/>
                </a:solidFill>
                <a:sym typeface="Verdana"/>
              </a:rPr>
              <a:t>поощрения</a:t>
            </a:r>
            <a:r>
              <a:rPr lang="en-US" sz="2800" b="1" i="0" u="none" dirty="0">
                <a:solidFill>
                  <a:srgbClr val="FFFF00"/>
                </a:solidFill>
                <a:sym typeface="Verdana"/>
              </a:rPr>
              <a:t> </a:t>
            </a:r>
            <a:r>
              <a:rPr lang="en-US" sz="2800" b="1" i="0" u="none" dirty="0" err="1">
                <a:solidFill>
                  <a:srgbClr val="FFFF00"/>
                </a:solidFill>
                <a:sym typeface="Verdana"/>
              </a:rPr>
              <a:t>того</a:t>
            </a:r>
            <a:r>
              <a:rPr lang="en-US" sz="2800" b="1" i="0" u="none" dirty="0">
                <a:solidFill>
                  <a:srgbClr val="FFFF00"/>
                </a:solidFill>
                <a:sym typeface="Verdana"/>
              </a:rPr>
              <a:t>, </a:t>
            </a:r>
            <a:r>
              <a:rPr lang="en-US" sz="2800" b="1" i="0" u="none" dirty="0" err="1">
                <a:solidFill>
                  <a:srgbClr val="FFFF00"/>
                </a:solidFill>
                <a:sym typeface="Verdana"/>
              </a:rPr>
              <a:t>что</a:t>
            </a:r>
            <a:r>
              <a:rPr lang="en-US" sz="2800" b="1" i="0" u="none" dirty="0">
                <a:solidFill>
                  <a:srgbClr val="FFFF00"/>
                </a:solidFill>
                <a:sym typeface="Verdana"/>
              </a:rPr>
              <a:t> </a:t>
            </a:r>
            <a:r>
              <a:rPr lang="en-US" sz="2800" b="1" i="0" u="none" dirty="0" err="1">
                <a:solidFill>
                  <a:srgbClr val="FFFF00"/>
                </a:solidFill>
                <a:sym typeface="Verdana"/>
              </a:rPr>
              <a:t>он</a:t>
            </a:r>
            <a:r>
              <a:rPr lang="en-US" sz="2800" b="1" i="0" u="none" dirty="0">
                <a:solidFill>
                  <a:srgbClr val="FFFF00"/>
                </a:solidFill>
                <a:sym typeface="Verdana"/>
              </a:rPr>
              <a:t> </a:t>
            </a:r>
            <a:r>
              <a:rPr lang="en-US" sz="2800" b="1" i="0" u="none" dirty="0" err="1">
                <a:solidFill>
                  <a:srgbClr val="FFFF00"/>
                </a:solidFill>
                <a:sym typeface="Verdana"/>
              </a:rPr>
              <a:t>делает</a:t>
            </a:r>
            <a:r>
              <a:rPr lang="en-US" sz="2800" b="1" i="0" u="none" dirty="0">
                <a:solidFill>
                  <a:srgbClr val="FFFF00"/>
                </a:solidFill>
                <a:sym typeface="Verdana"/>
              </a:rPr>
              <a:t>.</a:t>
            </a:r>
            <a:endParaRPr b="1" dirty="0"/>
          </a:p>
          <a:p>
            <a:pPr marL="342900" marR="0" lvl="0" indent="-23622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800" b="0" i="0" u="none" dirty="0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4" name="Shape 204" descr="http://rebenok.by/pics/image/Bilingvy_15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9112" y="4057650"/>
            <a:ext cx="3155950" cy="2560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179387" y="908050"/>
            <a:ext cx="5113337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Поддерживать ребенка – значит </a:t>
            </a:r>
            <a:r>
              <a:rPr lang="en-US" sz="3200" b="0" i="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верить в него.</a:t>
            </a:r>
            <a:r>
              <a:rPr lang="en-US" sz="2800" b="0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Вербально и невербально родитель сообщает ребенку, что верит в его силы и способности. Ребенок нуждается в поддержке не только тогда, </a:t>
            </a:r>
            <a:r>
              <a:rPr lang="en-US" sz="2800" b="0" i="0" u="sng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когда ему плохо, но и тогда, когда ему хорошо.</a:t>
            </a:r>
            <a:endParaRPr/>
          </a:p>
          <a:p>
            <a:pPr marL="342900" marR="0" lvl="0" indent="-23622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800" b="0" i="0" u="sng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0" name="Shape 2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8262" y="1797050"/>
            <a:ext cx="3833812" cy="2754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457200" y="357187"/>
            <a:ext cx="8329612" cy="5773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5302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None/>
            </a:pP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Оказывая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поддержку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сам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того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не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ведая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взрослый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92D050"/>
                </a:solidFill>
                <a:latin typeface="Verdana"/>
                <a:ea typeface="Verdana"/>
                <a:cs typeface="Verdana"/>
                <a:sym typeface="Verdana"/>
              </a:rPr>
              <a:t>может</a:t>
            </a:r>
            <a:r>
              <a:rPr lang="en-US" sz="2800" b="0" i="0" u="none" dirty="0">
                <a:solidFill>
                  <a:srgbClr val="92D05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92D050"/>
                </a:solidFill>
                <a:latin typeface="Verdana"/>
                <a:ea typeface="Verdana"/>
                <a:cs typeface="Verdana"/>
                <a:sym typeface="Verdana"/>
              </a:rPr>
              <a:t>разочаровать</a:t>
            </a:r>
            <a:r>
              <a:rPr lang="en-US" sz="2800" b="0" i="0" u="none" dirty="0">
                <a:solidFill>
                  <a:srgbClr val="92D05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92D050"/>
                </a:solidFill>
                <a:latin typeface="Verdana"/>
                <a:ea typeface="Verdana"/>
                <a:cs typeface="Verdana"/>
                <a:sym typeface="Verdana"/>
              </a:rPr>
              <a:t>ребенка</a:t>
            </a:r>
            <a:r>
              <a:rPr lang="en-US" sz="2800" b="0" i="0" u="none" dirty="0">
                <a:solidFill>
                  <a:srgbClr val="92D050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сказав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ему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например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endParaRPr lang="ru-RU" sz="2800" b="0" i="0" u="none" dirty="0" smtClean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5302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None/>
            </a:pPr>
            <a:r>
              <a:rPr lang="en-US" sz="2800" b="0" i="0" u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«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Ты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мог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бы и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не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пачкаться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!», </a:t>
            </a:r>
            <a:endParaRPr lang="ru-RU" sz="2800" b="0" i="0" u="none" dirty="0" smtClean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5302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None/>
            </a:pPr>
            <a:r>
              <a:rPr lang="en-US" sz="2800" b="0" i="0" u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«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Ты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мог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бы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быть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поосторожнее</a:t>
            </a:r>
            <a:r>
              <a:rPr lang="en-US" sz="2800" b="0" i="0" u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!»,</a:t>
            </a:r>
            <a:endParaRPr lang="ru-RU" sz="2800" b="0" i="0" u="none" dirty="0" smtClean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5302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None/>
            </a:pPr>
            <a:r>
              <a:rPr lang="en-US" sz="2800" b="0" i="0" u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«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Посмотри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как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твой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брат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хорошо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сделал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это</a:t>
            </a:r>
            <a:r>
              <a:rPr lang="ru-RU" dirty="0" smtClean="0"/>
              <a:t>!»</a:t>
            </a:r>
            <a:r>
              <a:rPr lang="en-US" sz="2800" b="0" i="0" u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lang="ru-RU" sz="2800" b="0" i="0" u="none" dirty="0" smtClean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5302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None/>
            </a:pPr>
            <a:endParaRPr dirty="0"/>
          </a:p>
          <a:p>
            <a:pPr marL="0" marR="0" lvl="0" indent="530225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None/>
            </a:pP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Постоянные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упреки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типа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«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Ты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мог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бы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сделать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это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лучше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»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приводят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ребенка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к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выводу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endParaRPr lang="ru-RU" sz="2800" b="0" i="0" u="none" dirty="0" smtClean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530225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None/>
            </a:pPr>
            <a:r>
              <a:rPr lang="en-US" sz="2800" b="0" i="0" u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«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Какой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смысл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стараться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?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Все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равно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я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ничего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не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могу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 Я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никогда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не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смогу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удовлетворить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их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.».</a:t>
            </a:r>
            <a:endParaRPr dirty="0"/>
          </a:p>
          <a:p>
            <a:pPr marL="0" marR="0" lvl="0" indent="530225" algn="just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800" b="0" i="0" u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lang="en-US" sz="4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Привести</a:t>
            </a:r>
            <a:r>
              <a:rPr lang="en-US" sz="4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к </a:t>
            </a:r>
            <a:r>
              <a:rPr lang="en-US" sz="4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разочарованию</a:t>
            </a:r>
            <a:r>
              <a:rPr lang="en-US" sz="4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4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своих</a:t>
            </a:r>
            <a:r>
              <a:rPr lang="en-US" sz="4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силах</a:t>
            </a:r>
            <a:r>
              <a:rPr lang="en-US" sz="4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u="none" strike="noStrike" cap="none" dirty="0" err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могут</a:t>
            </a:r>
            <a:r>
              <a:rPr lang="en-US" sz="44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193675" y="1916112"/>
            <a:ext cx="4909267" cy="427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Завышенные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требования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родителей.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Соперничество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братьев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2800" b="0" i="0" u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сестер</a:t>
            </a:r>
            <a:r>
              <a:rPr lang="en-US" sz="2800" b="0" i="0" u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(</a:t>
            </a:r>
            <a:r>
              <a:rPr lang="en-US" sz="2800" b="0" i="0" u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сиблингов</a:t>
            </a:r>
            <a:r>
              <a:rPr lang="en-US" sz="2800" b="0" i="0" u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  <a:r>
              <a:rPr lang="ru-RU" sz="2800" b="0" i="0" u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dirty="0" smtClean="0"/>
          </a:p>
          <a:p>
            <a:pPr marL="342900" marR="0" lvl="0" indent="-34290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800" b="0" i="0" u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Чрезмерные</a:t>
            </a:r>
            <a:r>
              <a:rPr lang="en-US" sz="2800" b="0" i="0" u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амбиции</a:t>
            </a:r>
            <a:r>
              <a:rPr lang="en-US" sz="2800" b="0" i="0" u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ребенка</a:t>
            </a:r>
            <a:r>
              <a:rPr lang="en-US" sz="2800" b="0" i="0" u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(</a:t>
            </a:r>
            <a:r>
              <a:rPr lang="en-US" sz="2800" b="0" i="0" u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хочу</a:t>
            </a:r>
            <a:r>
              <a:rPr lang="en-US" sz="2800" b="0" i="0" u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быть</a:t>
            </a:r>
            <a:r>
              <a:rPr lang="en-US" sz="2800" b="0" i="0" u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лучшим</a:t>
            </a:r>
            <a:r>
              <a:rPr lang="en-US" sz="2800" b="0" i="0" u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во</a:t>
            </a:r>
            <a:r>
              <a:rPr lang="en-US" sz="2800" b="0" i="0" u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всем</a:t>
            </a:r>
            <a:r>
              <a:rPr lang="en-US" sz="2800" b="0" i="0" u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  <a:r>
              <a:rPr lang="ru-RU" sz="2800" b="0" i="0" u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dirty="0" smtClean="0"/>
          </a:p>
          <a:p>
            <a:pPr marL="342900" marR="0" lvl="0" indent="-236220" algn="just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800" b="0" i="0" u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7" name="Shape 227" descr="Картинки по запросу картинки соперничество детей"/>
          <p:cNvSpPr txBox="1"/>
          <p:nvPr/>
        </p:nvSpPr>
        <p:spPr>
          <a:xfrm>
            <a:off x="200025" y="-1825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8" name="Shape 2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1812" y="3068637"/>
            <a:ext cx="3532187" cy="234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«Ловушки поддержки»</a:t>
            </a:r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329612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None/>
            </a:pPr>
            <a:r>
              <a:rPr lang="en-US" sz="2800" b="0" i="0" u="none" dirty="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гиперопека, </a:t>
            </a:r>
            <a:r>
              <a:rPr lang="en-US" sz="2800" b="0" i="0" u="none" dirty="0" err="1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создание</a:t>
            </a:r>
            <a:r>
              <a:rPr lang="en-US" sz="2800" b="0" i="0" u="none" dirty="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зависимости</a:t>
            </a:r>
            <a:r>
              <a:rPr lang="en-US" sz="2800" b="0" i="0" u="none" dirty="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ребенка</a:t>
            </a:r>
            <a:r>
              <a:rPr lang="en-US" sz="2800" b="0" i="0" u="none" dirty="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от</a:t>
            </a:r>
            <a:r>
              <a:rPr lang="en-US" sz="2800" b="0" i="0" u="none" dirty="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взрослого</a:t>
            </a:r>
            <a:r>
              <a:rPr lang="en-US" sz="2800" b="0" i="0" u="none" dirty="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800" b="0" i="0" u="none" dirty="0" err="1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навязывание</a:t>
            </a:r>
            <a:r>
              <a:rPr lang="en-US" sz="2800" b="0" i="0" u="none" dirty="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нереальных</a:t>
            </a:r>
            <a:r>
              <a:rPr lang="en-US" sz="2800" b="0" i="0" u="none" dirty="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стандартов</a:t>
            </a:r>
            <a:r>
              <a:rPr lang="en-US" sz="2800" b="0" i="0" u="none" dirty="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800" b="0" i="0" u="none" dirty="0" err="1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стимулирование</a:t>
            </a:r>
            <a:r>
              <a:rPr lang="en-US" sz="2800" b="0" i="0" u="none" dirty="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соперничества</a:t>
            </a:r>
            <a:r>
              <a:rPr lang="en-US" sz="2800" b="0" i="0" u="none" dirty="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 с </a:t>
            </a:r>
            <a:r>
              <a:rPr lang="en-US" sz="2800" b="0" i="0" u="none" dirty="0" err="1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сиблингом</a:t>
            </a:r>
            <a:r>
              <a:rPr lang="en-US" sz="2800" b="0" i="0" u="none" dirty="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2800" b="0" i="0" u="none" dirty="0" err="1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сверстниками</a:t>
            </a:r>
            <a:r>
              <a:rPr lang="en-US" sz="2800" b="0" i="0" u="none" dirty="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Эти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методы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приводят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только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к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переживаниям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ребенка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мешают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нормальному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развитию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его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личности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dirty="0"/>
          </a:p>
          <a:p>
            <a:pPr marL="342900" marR="0" lvl="0" indent="-236220" algn="just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800" b="0" i="0" u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Поддержание веры в себя</a:t>
            </a:r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58175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продемонстрировать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ребенку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ваше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удовлетворение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от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его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достижений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или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усилий</a:t>
            </a:r>
            <a:r>
              <a:rPr lang="ru-RU" dirty="0"/>
              <a:t>;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Char char="■"/>
            </a:pP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научить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ребенка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справляться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с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различными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задачами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Этого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можно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достичь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создав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у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ребенка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установку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: «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Ты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можешь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это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сделать</a:t>
            </a:r>
            <a:r>
              <a:rPr lang="en-US" sz="2800" b="0" i="0" u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».</a:t>
            </a:r>
            <a:endParaRPr dirty="0"/>
          </a:p>
          <a:p>
            <a:pPr marL="342900" marR="0" lvl="0" indent="-23622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680"/>
              <a:buFont typeface="Noto Sans Symbols"/>
              <a:buNone/>
            </a:pPr>
            <a:endParaRPr sz="2800" b="0" i="0" u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41" name="Shape 2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2137" y="4868862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571</Words>
  <Application>Microsoft Office PowerPoint</Application>
  <PresentationFormat>Экран (4:3)</PresentationFormat>
  <Paragraphs>66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Noto Sans Symbols</vt:lpstr>
      <vt:lpstr>Times New Roman</vt:lpstr>
      <vt:lpstr>Verdana</vt:lpstr>
      <vt:lpstr>Глобус</vt:lpstr>
      <vt:lpstr>1_Глобус</vt:lpstr>
      <vt:lpstr> «Психологическая поддержка как фактор профилактики эмоционального неблагополучия детей»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Привести к разочарованию в своих силах могут:</vt:lpstr>
      <vt:lpstr>«Ловушки поддержки»</vt:lpstr>
      <vt:lpstr>Поддержание веры в себя</vt:lpstr>
      <vt:lpstr>Если ребенок не справился  с чем-либо:</vt:lpstr>
      <vt:lpstr>Презентация PowerPoint</vt:lpstr>
      <vt:lpstr> Чтобы поддержать ребенка, необходимо: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«Психологическая поддержка как фактор профилактики эмоционального неблагополучия детей»</dc:title>
  <cp:lastModifiedBy>Сидорова Татьяна Валерьевна</cp:lastModifiedBy>
  <cp:revision>7</cp:revision>
  <cp:lastPrinted>2019-04-04T05:09:26Z</cp:lastPrinted>
  <dcterms:modified xsi:type="dcterms:W3CDTF">2019-04-04T05:09:38Z</dcterms:modified>
</cp:coreProperties>
</file>