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56" r:id="rId2"/>
    <p:sldId id="257" r:id="rId3"/>
    <p:sldId id="259" r:id="rId4"/>
    <p:sldId id="258" r:id="rId5"/>
    <p:sldId id="261" r:id="rId6"/>
    <p:sldId id="262" r:id="rId7"/>
    <p:sldId id="263" r:id="rId8"/>
    <p:sldId id="264" r:id="rId9"/>
    <p:sldId id="266" r:id="rId10"/>
    <p:sldId id="267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87" autoAdjust="0"/>
    <p:restoredTop sz="94713" autoAdjust="0"/>
  </p:normalViewPr>
  <p:slideViewPr>
    <p:cSldViewPr>
      <p:cViewPr varScale="1">
        <p:scale>
          <a:sx n="66" d="100"/>
          <a:sy n="66" d="100"/>
        </p:scale>
        <p:origin x="996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E9BC61E-DB2A-4492-A44F-4B9B33379B7C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8C76B6C3-B177-4F81-8963-4D43343661BC}">
      <dgm:prSet phldrT="[Текст]" custT="1"/>
      <dgm:spPr/>
      <dgm:t>
        <a:bodyPr/>
        <a:lstStyle/>
        <a:p>
          <a:r>
            <a:rPr lang="ru-RU" sz="1600" dirty="0">
              <a:latin typeface="Times New Roman" pitchFamily="18" charset="0"/>
              <a:cs typeface="Times New Roman" pitchFamily="18" charset="0"/>
            </a:rPr>
            <a:t>кражи денежных средств, сотовых телефонов, похищение документов и пр.</a:t>
          </a:r>
        </a:p>
      </dgm:t>
    </dgm:pt>
    <dgm:pt modelId="{9085B61B-0080-45A3-A1A4-51E59CE630EE}" type="parTrans" cxnId="{9EE8420F-710D-4A25-B543-67759FA4ECA5}">
      <dgm:prSet/>
      <dgm:spPr/>
      <dgm:t>
        <a:bodyPr/>
        <a:lstStyle/>
        <a:p>
          <a:endParaRPr lang="ru-RU"/>
        </a:p>
      </dgm:t>
    </dgm:pt>
    <dgm:pt modelId="{793F440F-A624-40D2-B2D5-7317089BF200}" type="sibTrans" cxnId="{9EE8420F-710D-4A25-B543-67759FA4ECA5}">
      <dgm:prSet/>
      <dgm:spPr/>
      <dgm:t>
        <a:bodyPr/>
        <a:lstStyle/>
        <a:p>
          <a:endParaRPr lang="ru-RU"/>
        </a:p>
      </dgm:t>
    </dgm:pt>
    <dgm:pt modelId="{4D53E220-CC20-4D12-A95D-5896E1FB2F09}">
      <dgm:prSet phldrT="[Текст]"/>
      <dgm:spPr/>
      <dgm:t>
        <a:bodyPr/>
        <a:lstStyle/>
        <a:p>
          <a:r>
            <a:rPr lang="ru-RU" dirty="0"/>
            <a:t>!</a:t>
          </a:r>
        </a:p>
      </dgm:t>
    </dgm:pt>
    <dgm:pt modelId="{AF3A4105-FAEE-4264-B51D-ED23A8D90D79}" type="parTrans" cxnId="{F62699B5-9C5C-428A-80EE-D24134F038C7}">
      <dgm:prSet/>
      <dgm:spPr/>
      <dgm:t>
        <a:bodyPr/>
        <a:lstStyle/>
        <a:p>
          <a:endParaRPr lang="ru-RU"/>
        </a:p>
      </dgm:t>
    </dgm:pt>
    <dgm:pt modelId="{6D328E24-8154-4FC7-A41C-08905752D08C}" type="sibTrans" cxnId="{F62699B5-9C5C-428A-80EE-D24134F038C7}">
      <dgm:prSet/>
      <dgm:spPr/>
      <dgm:t>
        <a:bodyPr/>
        <a:lstStyle/>
        <a:p>
          <a:endParaRPr lang="ru-RU"/>
        </a:p>
      </dgm:t>
    </dgm:pt>
    <dgm:pt modelId="{E642492C-B052-41AD-8D57-C5ACDF1E9077}">
      <dgm:prSet phldrT="[Текст]" custT="1"/>
      <dgm:spPr/>
      <dgm:t>
        <a:bodyPr/>
        <a:lstStyle/>
        <a:p>
          <a:r>
            <a:rPr lang="ru-RU" sz="1600" dirty="0">
              <a:latin typeface="Times New Roman" pitchFamily="18" charset="0"/>
              <a:cs typeface="Times New Roman" pitchFamily="18" charset="0"/>
            </a:rPr>
            <a:t>совершение развратных действий с применением или без применения насилия. В отношении детей могут совершаться действия против их половой неприкосновенности с применением насилия.</a:t>
          </a:r>
        </a:p>
      </dgm:t>
    </dgm:pt>
    <dgm:pt modelId="{054C1B3D-52F8-4F80-9387-35FA2DB478C1}" type="parTrans" cxnId="{2652854D-3631-41B3-A231-911AA72B1065}">
      <dgm:prSet/>
      <dgm:spPr/>
      <dgm:t>
        <a:bodyPr/>
        <a:lstStyle/>
        <a:p>
          <a:endParaRPr lang="ru-RU"/>
        </a:p>
      </dgm:t>
    </dgm:pt>
    <dgm:pt modelId="{5BDDAA63-7CCE-40D5-9F06-129ADBB9FC95}" type="sibTrans" cxnId="{2652854D-3631-41B3-A231-911AA72B1065}">
      <dgm:prSet/>
      <dgm:spPr/>
      <dgm:t>
        <a:bodyPr/>
        <a:lstStyle/>
        <a:p>
          <a:endParaRPr lang="ru-RU"/>
        </a:p>
      </dgm:t>
    </dgm:pt>
    <dgm:pt modelId="{EF7576E2-B8CF-401D-87B3-CB255D2CB5AC}">
      <dgm:prSet phldrT="[Текст]"/>
      <dgm:spPr/>
      <dgm:t>
        <a:bodyPr/>
        <a:lstStyle/>
        <a:p>
          <a:r>
            <a:rPr lang="ru-RU"/>
            <a:t>!</a:t>
          </a:r>
          <a:endParaRPr lang="ru-RU" dirty="0"/>
        </a:p>
      </dgm:t>
    </dgm:pt>
    <dgm:pt modelId="{FB99151F-D2D3-43CE-86E6-4C8196CB3CEA}" type="parTrans" cxnId="{B9A3AE36-BD85-4940-A442-1367FFF71947}">
      <dgm:prSet/>
      <dgm:spPr/>
      <dgm:t>
        <a:bodyPr/>
        <a:lstStyle/>
        <a:p>
          <a:endParaRPr lang="ru-RU"/>
        </a:p>
      </dgm:t>
    </dgm:pt>
    <dgm:pt modelId="{CF1ED3D6-3E57-45C1-A892-51B7B9061230}" type="sibTrans" cxnId="{B9A3AE36-BD85-4940-A442-1367FFF71947}">
      <dgm:prSet/>
      <dgm:spPr/>
      <dgm:t>
        <a:bodyPr/>
        <a:lstStyle/>
        <a:p>
          <a:endParaRPr lang="ru-RU"/>
        </a:p>
      </dgm:t>
    </dgm:pt>
    <dgm:pt modelId="{BA80EAA0-57CB-47EE-A511-9ABF5ABB5519}">
      <dgm:prSet phldrT="[Текст]" custT="1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 typeface="Arial" panose="020B0604020202020204" pitchFamily="34" charset="0"/>
            <a:buChar char="•"/>
            <a:tabLst/>
            <a:defRPr/>
          </a:pPr>
          <a:r>
            <a:rPr lang="ru-RU" sz="1600" dirty="0"/>
            <a:t> на «вписках» ребенка могут подсадить на наркотики, подбить на совершение административного проступка и/или преступления</a:t>
          </a:r>
        </a:p>
      </dgm:t>
    </dgm:pt>
    <dgm:pt modelId="{DCA4CE23-B477-41E6-AB7E-3E40B585452B}" type="parTrans" cxnId="{3393FC6A-1C6E-4103-BB3B-086325F8F0FF}">
      <dgm:prSet/>
      <dgm:spPr/>
      <dgm:t>
        <a:bodyPr/>
        <a:lstStyle/>
        <a:p>
          <a:endParaRPr lang="ru-RU"/>
        </a:p>
      </dgm:t>
    </dgm:pt>
    <dgm:pt modelId="{427F048E-8DAF-4A2C-A06B-9296992FA6F6}" type="sibTrans" cxnId="{3393FC6A-1C6E-4103-BB3B-086325F8F0FF}">
      <dgm:prSet/>
      <dgm:spPr/>
      <dgm:t>
        <a:bodyPr/>
        <a:lstStyle/>
        <a:p>
          <a:endParaRPr lang="ru-RU"/>
        </a:p>
      </dgm:t>
    </dgm:pt>
    <dgm:pt modelId="{19E098B3-E01B-49E7-8587-DA3821857D21}">
      <dgm:prSet custT="1"/>
      <dgm:spPr/>
      <dgm:t>
        <a:bodyPr/>
        <a:lstStyle/>
        <a:p>
          <a:r>
            <a:rPr lang="ru-RU" sz="1600" dirty="0">
              <a:latin typeface="Times New Roman" pitchFamily="18" charset="0"/>
              <a:cs typeface="Times New Roman" pitchFamily="18" charset="0"/>
            </a:rPr>
            <a:t>повреждение имущества в квартирах,</a:t>
          </a:r>
        </a:p>
      </dgm:t>
    </dgm:pt>
    <dgm:pt modelId="{4706814E-042F-4EBA-80A8-1350C2F62C52}" type="parTrans" cxnId="{39831124-E9DB-4E02-A9AD-36748046A9E4}">
      <dgm:prSet/>
      <dgm:spPr/>
      <dgm:t>
        <a:bodyPr/>
        <a:lstStyle/>
        <a:p>
          <a:endParaRPr lang="ru-RU"/>
        </a:p>
      </dgm:t>
    </dgm:pt>
    <dgm:pt modelId="{AE581F94-C77F-421B-8217-547DD7818A2A}" type="sibTrans" cxnId="{39831124-E9DB-4E02-A9AD-36748046A9E4}">
      <dgm:prSet/>
      <dgm:spPr/>
      <dgm:t>
        <a:bodyPr/>
        <a:lstStyle/>
        <a:p>
          <a:endParaRPr lang="ru-RU"/>
        </a:p>
      </dgm:t>
    </dgm:pt>
    <dgm:pt modelId="{5F7BF072-0293-4D6B-AD0A-5DA4FB0BB4ED}">
      <dgm:prSet phldrT="[Текст]" custT="1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 typeface="Arial" panose="020B0604020202020204" pitchFamily="34" charset="0"/>
            <a:buChar char="•"/>
            <a:tabLst/>
            <a:defRPr/>
          </a:pPr>
          <a:r>
            <a:rPr lang="ru-RU" sz="1600" dirty="0"/>
            <a:t> после каждой вечеринки принято выкладывать фото или видеоотчет в сеть интернет</a:t>
          </a:r>
        </a:p>
      </dgm:t>
    </dgm:pt>
    <dgm:pt modelId="{5216A99A-0C1D-4D2E-8086-9192CD22A982}" type="parTrans" cxnId="{6096128C-80CF-4EFC-917A-01AD35AF25CB}">
      <dgm:prSet/>
      <dgm:spPr/>
      <dgm:t>
        <a:bodyPr/>
        <a:lstStyle/>
        <a:p>
          <a:endParaRPr lang="ru-RU"/>
        </a:p>
      </dgm:t>
    </dgm:pt>
    <dgm:pt modelId="{6821CA1A-5952-4139-AF2E-4724388E3409}" type="sibTrans" cxnId="{6096128C-80CF-4EFC-917A-01AD35AF25CB}">
      <dgm:prSet/>
      <dgm:spPr/>
      <dgm:t>
        <a:bodyPr/>
        <a:lstStyle/>
        <a:p>
          <a:endParaRPr lang="ru-RU"/>
        </a:p>
      </dgm:t>
    </dgm:pt>
    <dgm:pt modelId="{A1376283-ADB6-4F70-BA52-070548A5057F}">
      <dgm:prSet phldrT="[Текст]" custT="1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 typeface="Arial" panose="020B0604020202020204" pitchFamily="34" charset="0"/>
            <a:buChar char="•"/>
            <a:tabLst/>
            <a:defRPr/>
          </a:pPr>
          <a:r>
            <a:rPr lang="ru-RU" sz="1600" dirty="0"/>
            <a:t> на вписке могут присутствовать и взрослые с криминальным прошлым,  наличием судимости, употребляющие наркотики.</a:t>
          </a:r>
        </a:p>
      </dgm:t>
    </dgm:pt>
    <dgm:pt modelId="{EED1210A-1453-486E-A227-B45C4ECAD5C8}" type="parTrans" cxnId="{354222DB-FE1A-4CC3-ABD5-00F812976FD5}">
      <dgm:prSet/>
      <dgm:spPr/>
      <dgm:t>
        <a:bodyPr/>
        <a:lstStyle/>
        <a:p>
          <a:endParaRPr lang="ru-RU"/>
        </a:p>
      </dgm:t>
    </dgm:pt>
    <dgm:pt modelId="{0E248CBE-CC95-48EE-A897-C824A3522349}" type="sibTrans" cxnId="{354222DB-FE1A-4CC3-ABD5-00F812976FD5}">
      <dgm:prSet/>
      <dgm:spPr/>
      <dgm:t>
        <a:bodyPr/>
        <a:lstStyle/>
        <a:p>
          <a:endParaRPr lang="ru-RU"/>
        </a:p>
      </dgm:t>
    </dgm:pt>
    <dgm:pt modelId="{131E5E17-BFF9-4BB3-9322-0ED93013C592}">
      <dgm:prSet phldrT="[Текст]"/>
      <dgm:spPr/>
      <dgm:t>
        <a:bodyPr/>
        <a:lstStyle/>
        <a:p>
          <a:r>
            <a:rPr lang="ru-RU" dirty="0"/>
            <a:t>!</a:t>
          </a:r>
        </a:p>
      </dgm:t>
    </dgm:pt>
    <dgm:pt modelId="{894594E0-C343-4AE8-A1D9-01E8854B569B}" type="sibTrans" cxnId="{28F3BF9F-728D-4205-8E4B-1C9598D05313}">
      <dgm:prSet/>
      <dgm:spPr/>
      <dgm:t>
        <a:bodyPr/>
        <a:lstStyle/>
        <a:p>
          <a:endParaRPr lang="ru-RU"/>
        </a:p>
      </dgm:t>
    </dgm:pt>
    <dgm:pt modelId="{D3861638-EF13-4561-83B4-7E91BF962F94}" type="parTrans" cxnId="{28F3BF9F-728D-4205-8E4B-1C9598D05313}">
      <dgm:prSet/>
      <dgm:spPr/>
      <dgm:t>
        <a:bodyPr/>
        <a:lstStyle/>
        <a:p>
          <a:endParaRPr lang="ru-RU"/>
        </a:p>
      </dgm:t>
    </dgm:pt>
    <dgm:pt modelId="{CBADA8F6-1832-4FEB-958F-23EFC13F5E88}" type="pres">
      <dgm:prSet presAssocID="{7E9BC61E-DB2A-4492-A44F-4B9B33379B7C}" presName="Name0" presStyleCnt="0">
        <dgm:presLayoutVars>
          <dgm:dir/>
          <dgm:animLvl val="lvl"/>
          <dgm:resizeHandles val="exact"/>
        </dgm:presLayoutVars>
      </dgm:prSet>
      <dgm:spPr/>
    </dgm:pt>
    <dgm:pt modelId="{4016588D-C9E8-4B3D-A574-4B512F47BAAA}" type="pres">
      <dgm:prSet presAssocID="{131E5E17-BFF9-4BB3-9322-0ED93013C592}" presName="linNode" presStyleCnt="0"/>
      <dgm:spPr/>
    </dgm:pt>
    <dgm:pt modelId="{B23D6872-969B-4A74-965B-49B252408BE7}" type="pres">
      <dgm:prSet presAssocID="{131E5E17-BFF9-4BB3-9322-0ED93013C592}" presName="parentText" presStyleLbl="node1" presStyleIdx="0" presStyleCnt="3" custScaleX="80311" custLinFactNeighborX="2241" custLinFactNeighborY="-37">
        <dgm:presLayoutVars>
          <dgm:chMax val="1"/>
          <dgm:bulletEnabled val="1"/>
        </dgm:presLayoutVars>
      </dgm:prSet>
      <dgm:spPr/>
    </dgm:pt>
    <dgm:pt modelId="{8846FCE6-E44F-45DF-92B1-EFACCFA35A88}" type="pres">
      <dgm:prSet presAssocID="{131E5E17-BFF9-4BB3-9322-0ED93013C592}" presName="descendantText" presStyleLbl="alignAccFollowNode1" presStyleIdx="0" presStyleCnt="3" custScaleX="204630">
        <dgm:presLayoutVars>
          <dgm:bulletEnabled val="1"/>
        </dgm:presLayoutVars>
      </dgm:prSet>
      <dgm:spPr/>
    </dgm:pt>
    <dgm:pt modelId="{DAF83A96-9D9C-4D6D-8A28-EBBBB1942E32}" type="pres">
      <dgm:prSet presAssocID="{894594E0-C343-4AE8-A1D9-01E8854B569B}" presName="sp" presStyleCnt="0"/>
      <dgm:spPr/>
    </dgm:pt>
    <dgm:pt modelId="{570EDE27-1DFD-429F-860A-99B2B59CADF8}" type="pres">
      <dgm:prSet presAssocID="{4D53E220-CC20-4D12-A95D-5896E1FB2F09}" presName="linNode" presStyleCnt="0"/>
      <dgm:spPr/>
    </dgm:pt>
    <dgm:pt modelId="{D4013A08-A85D-4F3D-A50C-15F3AB007B21}" type="pres">
      <dgm:prSet presAssocID="{4D53E220-CC20-4D12-A95D-5896E1FB2F09}" presName="parentText" presStyleLbl="node1" presStyleIdx="1" presStyleCnt="3" custScaleX="61129">
        <dgm:presLayoutVars>
          <dgm:chMax val="1"/>
          <dgm:bulletEnabled val="1"/>
        </dgm:presLayoutVars>
      </dgm:prSet>
      <dgm:spPr/>
    </dgm:pt>
    <dgm:pt modelId="{77F9C673-B703-4D88-9C9C-E5CC188E5FB6}" type="pres">
      <dgm:prSet presAssocID="{4D53E220-CC20-4D12-A95D-5896E1FB2F09}" presName="descendantText" presStyleLbl="alignAccFollowNode1" presStyleIdx="1" presStyleCnt="3" custScaleX="148666">
        <dgm:presLayoutVars>
          <dgm:bulletEnabled val="1"/>
        </dgm:presLayoutVars>
      </dgm:prSet>
      <dgm:spPr/>
    </dgm:pt>
    <dgm:pt modelId="{144D0E6F-9DEC-419B-AE03-641D237E3F3C}" type="pres">
      <dgm:prSet presAssocID="{6D328E24-8154-4FC7-A41C-08905752D08C}" presName="sp" presStyleCnt="0"/>
      <dgm:spPr/>
    </dgm:pt>
    <dgm:pt modelId="{E3C5B437-A47D-4D49-80C5-50070A684BDB}" type="pres">
      <dgm:prSet presAssocID="{EF7576E2-B8CF-401D-87B3-CB255D2CB5AC}" presName="linNode" presStyleCnt="0"/>
      <dgm:spPr/>
    </dgm:pt>
    <dgm:pt modelId="{07AD3B59-5B4E-4257-82AF-16E6E38074BD}" type="pres">
      <dgm:prSet presAssocID="{EF7576E2-B8CF-401D-87B3-CB255D2CB5AC}" presName="parentText" presStyleLbl="node1" presStyleIdx="2" presStyleCnt="3" custScaleX="61129">
        <dgm:presLayoutVars>
          <dgm:chMax val="1"/>
          <dgm:bulletEnabled val="1"/>
        </dgm:presLayoutVars>
      </dgm:prSet>
      <dgm:spPr/>
    </dgm:pt>
    <dgm:pt modelId="{0B76DABB-B968-4DB9-9085-E3A85EBE3234}" type="pres">
      <dgm:prSet presAssocID="{EF7576E2-B8CF-401D-87B3-CB255D2CB5AC}" presName="descendantText" presStyleLbl="alignAccFollowNode1" presStyleIdx="2" presStyleCnt="3" custScaleX="136732" custScaleY="271296" custLinFactNeighborX="2283" custLinFactNeighborY="73234">
        <dgm:presLayoutVars>
          <dgm:bulletEnabled val="1"/>
        </dgm:presLayoutVars>
      </dgm:prSet>
      <dgm:spPr/>
    </dgm:pt>
  </dgm:ptLst>
  <dgm:cxnLst>
    <dgm:cxn modelId="{9EE8420F-710D-4A25-B543-67759FA4ECA5}" srcId="{131E5E17-BFF9-4BB3-9322-0ED93013C592}" destId="{8C76B6C3-B177-4F81-8963-4D43343661BC}" srcOrd="0" destOrd="0" parTransId="{9085B61B-0080-45A3-A1A4-51E59CE630EE}" sibTransId="{793F440F-A624-40D2-B2D5-7317089BF200}"/>
    <dgm:cxn modelId="{39831124-E9DB-4E02-A9AD-36748046A9E4}" srcId="{131E5E17-BFF9-4BB3-9322-0ED93013C592}" destId="{19E098B3-E01B-49E7-8587-DA3821857D21}" srcOrd="1" destOrd="0" parTransId="{4706814E-042F-4EBA-80A8-1350C2F62C52}" sibTransId="{AE581F94-C77F-421B-8217-547DD7818A2A}"/>
    <dgm:cxn modelId="{65C5202D-771F-410E-90F7-FA7FAD0591F5}" type="presOf" srcId="{EF7576E2-B8CF-401D-87B3-CB255D2CB5AC}" destId="{07AD3B59-5B4E-4257-82AF-16E6E38074BD}" srcOrd="0" destOrd="0" presId="urn:microsoft.com/office/officeart/2005/8/layout/vList5"/>
    <dgm:cxn modelId="{B0647030-314F-4A5A-A679-654FE99B0B80}" type="presOf" srcId="{8C76B6C3-B177-4F81-8963-4D43343661BC}" destId="{8846FCE6-E44F-45DF-92B1-EFACCFA35A88}" srcOrd="0" destOrd="0" presId="urn:microsoft.com/office/officeart/2005/8/layout/vList5"/>
    <dgm:cxn modelId="{B9A3AE36-BD85-4940-A442-1367FFF71947}" srcId="{7E9BC61E-DB2A-4492-A44F-4B9B33379B7C}" destId="{EF7576E2-B8CF-401D-87B3-CB255D2CB5AC}" srcOrd="2" destOrd="0" parTransId="{FB99151F-D2D3-43CE-86E6-4C8196CB3CEA}" sibTransId="{CF1ED3D6-3E57-45C1-A892-51B7B9061230}"/>
    <dgm:cxn modelId="{3393FC6A-1C6E-4103-BB3B-086325F8F0FF}" srcId="{EF7576E2-B8CF-401D-87B3-CB255D2CB5AC}" destId="{BA80EAA0-57CB-47EE-A511-9ABF5ABB5519}" srcOrd="0" destOrd="0" parTransId="{DCA4CE23-B477-41E6-AB7E-3E40B585452B}" sibTransId="{427F048E-8DAF-4A2C-A06B-9296992FA6F6}"/>
    <dgm:cxn modelId="{832FD44C-B45B-4EE1-A50F-E7BF3FB00222}" type="presOf" srcId="{A1376283-ADB6-4F70-BA52-070548A5057F}" destId="{0B76DABB-B968-4DB9-9085-E3A85EBE3234}" srcOrd="0" destOrd="2" presId="urn:microsoft.com/office/officeart/2005/8/layout/vList5"/>
    <dgm:cxn modelId="{2652854D-3631-41B3-A231-911AA72B1065}" srcId="{4D53E220-CC20-4D12-A95D-5896E1FB2F09}" destId="{E642492C-B052-41AD-8D57-C5ACDF1E9077}" srcOrd="0" destOrd="0" parTransId="{054C1B3D-52F8-4F80-9387-35FA2DB478C1}" sibTransId="{5BDDAA63-7CCE-40D5-9F06-129ADBB9FC95}"/>
    <dgm:cxn modelId="{A3352175-DE25-409C-980D-74AF6FF37DDC}" type="presOf" srcId="{131E5E17-BFF9-4BB3-9322-0ED93013C592}" destId="{B23D6872-969B-4A74-965B-49B252408BE7}" srcOrd="0" destOrd="0" presId="urn:microsoft.com/office/officeart/2005/8/layout/vList5"/>
    <dgm:cxn modelId="{4684AC7A-382A-405A-8BD6-80843B048DB1}" type="presOf" srcId="{5F7BF072-0293-4D6B-AD0A-5DA4FB0BB4ED}" destId="{0B76DABB-B968-4DB9-9085-E3A85EBE3234}" srcOrd="0" destOrd="1" presId="urn:microsoft.com/office/officeart/2005/8/layout/vList5"/>
    <dgm:cxn modelId="{A19A3C86-CCF8-4911-B4A0-A49216DB12AF}" type="presOf" srcId="{E642492C-B052-41AD-8D57-C5ACDF1E9077}" destId="{77F9C673-B703-4D88-9C9C-E5CC188E5FB6}" srcOrd="0" destOrd="0" presId="urn:microsoft.com/office/officeart/2005/8/layout/vList5"/>
    <dgm:cxn modelId="{6096128C-80CF-4EFC-917A-01AD35AF25CB}" srcId="{EF7576E2-B8CF-401D-87B3-CB255D2CB5AC}" destId="{5F7BF072-0293-4D6B-AD0A-5DA4FB0BB4ED}" srcOrd="1" destOrd="0" parTransId="{5216A99A-0C1D-4D2E-8086-9192CD22A982}" sibTransId="{6821CA1A-5952-4139-AF2E-4724388E3409}"/>
    <dgm:cxn modelId="{28F3BF9F-728D-4205-8E4B-1C9598D05313}" srcId="{7E9BC61E-DB2A-4492-A44F-4B9B33379B7C}" destId="{131E5E17-BFF9-4BB3-9322-0ED93013C592}" srcOrd="0" destOrd="0" parTransId="{D3861638-EF13-4561-83B4-7E91BF962F94}" sibTransId="{894594E0-C343-4AE8-A1D9-01E8854B569B}"/>
    <dgm:cxn modelId="{F62699B5-9C5C-428A-80EE-D24134F038C7}" srcId="{7E9BC61E-DB2A-4492-A44F-4B9B33379B7C}" destId="{4D53E220-CC20-4D12-A95D-5896E1FB2F09}" srcOrd="1" destOrd="0" parTransId="{AF3A4105-FAEE-4264-B51D-ED23A8D90D79}" sibTransId="{6D328E24-8154-4FC7-A41C-08905752D08C}"/>
    <dgm:cxn modelId="{471380CA-C1C5-497E-9C89-CB9D226D916D}" type="presOf" srcId="{4D53E220-CC20-4D12-A95D-5896E1FB2F09}" destId="{D4013A08-A85D-4F3D-A50C-15F3AB007B21}" srcOrd="0" destOrd="0" presId="urn:microsoft.com/office/officeart/2005/8/layout/vList5"/>
    <dgm:cxn modelId="{354222DB-FE1A-4CC3-ABD5-00F812976FD5}" srcId="{EF7576E2-B8CF-401D-87B3-CB255D2CB5AC}" destId="{A1376283-ADB6-4F70-BA52-070548A5057F}" srcOrd="2" destOrd="0" parTransId="{EED1210A-1453-486E-A227-B45C4ECAD5C8}" sibTransId="{0E248CBE-CC95-48EE-A897-C824A3522349}"/>
    <dgm:cxn modelId="{9DD644DE-1739-486D-8140-092832FB7294}" type="presOf" srcId="{BA80EAA0-57CB-47EE-A511-9ABF5ABB5519}" destId="{0B76DABB-B968-4DB9-9085-E3A85EBE3234}" srcOrd="0" destOrd="0" presId="urn:microsoft.com/office/officeart/2005/8/layout/vList5"/>
    <dgm:cxn modelId="{174E32E2-8A87-4C06-A61B-3739B80605E2}" type="presOf" srcId="{19E098B3-E01B-49E7-8587-DA3821857D21}" destId="{8846FCE6-E44F-45DF-92B1-EFACCFA35A88}" srcOrd="0" destOrd="1" presId="urn:microsoft.com/office/officeart/2005/8/layout/vList5"/>
    <dgm:cxn modelId="{FE78BDF7-6757-4C23-AD79-584B70E09BCD}" type="presOf" srcId="{7E9BC61E-DB2A-4492-A44F-4B9B33379B7C}" destId="{CBADA8F6-1832-4FEB-958F-23EFC13F5E88}" srcOrd="0" destOrd="0" presId="urn:microsoft.com/office/officeart/2005/8/layout/vList5"/>
    <dgm:cxn modelId="{89D1DAB1-7F84-4AE3-861B-D69E4065EA17}" type="presParOf" srcId="{CBADA8F6-1832-4FEB-958F-23EFC13F5E88}" destId="{4016588D-C9E8-4B3D-A574-4B512F47BAAA}" srcOrd="0" destOrd="0" presId="urn:microsoft.com/office/officeart/2005/8/layout/vList5"/>
    <dgm:cxn modelId="{BAC516EE-918A-4141-9ABA-6280F8C728D5}" type="presParOf" srcId="{4016588D-C9E8-4B3D-A574-4B512F47BAAA}" destId="{B23D6872-969B-4A74-965B-49B252408BE7}" srcOrd="0" destOrd="0" presId="urn:microsoft.com/office/officeart/2005/8/layout/vList5"/>
    <dgm:cxn modelId="{CA88988D-7C32-40EC-B235-041CB0775803}" type="presParOf" srcId="{4016588D-C9E8-4B3D-A574-4B512F47BAAA}" destId="{8846FCE6-E44F-45DF-92B1-EFACCFA35A88}" srcOrd="1" destOrd="0" presId="urn:microsoft.com/office/officeart/2005/8/layout/vList5"/>
    <dgm:cxn modelId="{BE2138CC-5D77-452C-A0A1-0ED475096A84}" type="presParOf" srcId="{CBADA8F6-1832-4FEB-958F-23EFC13F5E88}" destId="{DAF83A96-9D9C-4D6D-8A28-EBBBB1942E32}" srcOrd="1" destOrd="0" presId="urn:microsoft.com/office/officeart/2005/8/layout/vList5"/>
    <dgm:cxn modelId="{0EA938E4-D30E-4EB6-9C54-00B3AF35DEC8}" type="presParOf" srcId="{CBADA8F6-1832-4FEB-958F-23EFC13F5E88}" destId="{570EDE27-1DFD-429F-860A-99B2B59CADF8}" srcOrd="2" destOrd="0" presId="urn:microsoft.com/office/officeart/2005/8/layout/vList5"/>
    <dgm:cxn modelId="{B78976D1-A811-46E1-A2CB-1EB1C2345DC9}" type="presParOf" srcId="{570EDE27-1DFD-429F-860A-99B2B59CADF8}" destId="{D4013A08-A85D-4F3D-A50C-15F3AB007B21}" srcOrd="0" destOrd="0" presId="urn:microsoft.com/office/officeart/2005/8/layout/vList5"/>
    <dgm:cxn modelId="{6434AFD7-F3F1-49CA-9E37-44B220960D51}" type="presParOf" srcId="{570EDE27-1DFD-429F-860A-99B2B59CADF8}" destId="{77F9C673-B703-4D88-9C9C-E5CC188E5FB6}" srcOrd="1" destOrd="0" presId="urn:microsoft.com/office/officeart/2005/8/layout/vList5"/>
    <dgm:cxn modelId="{EB9E0EBB-D5A4-41CC-B111-6F84FB00E537}" type="presParOf" srcId="{CBADA8F6-1832-4FEB-958F-23EFC13F5E88}" destId="{144D0E6F-9DEC-419B-AE03-641D237E3F3C}" srcOrd="3" destOrd="0" presId="urn:microsoft.com/office/officeart/2005/8/layout/vList5"/>
    <dgm:cxn modelId="{29E22F6C-2BD7-44D0-B327-FEF58F1B9E84}" type="presParOf" srcId="{CBADA8F6-1832-4FEB-958F-23EFC13F5E88}" destId="{E3C5B437-A47D-4D49-80C5-50070A684BDB}" srcOrd="4" destOrd="0" presId="urn:microsoft.com/office/officeart/2005/8/layout/vList5"/>
    <dgm:cxn modelId="{0E38AAC4-2987-4916-92A6-02D0B1976A98}" type="presParOf" srcId="{E3C5B437-A47D-4D49-80C5-50070A684BDB}" destId="{07AD3B59-5B4E-4257-82AF-16E6E38074BD}" srcOrd="0" destOrd="0" presId="urn:microsoft.com/office/officeart/2005/8/layout/vList5"/>
    <dgm:cxn modelId="{D868F4C8-7A3F-46A9-94D2-9088FAE7CA42}" type="presParOf" srcId="{E3C5B437-A47D-4D49-80C5-50070A684BDB}" destId="{0B76DABB-B968-4DB9-9085-E3A85EBE3234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846FCE6-E44F-45DF-92B1-EFACCFA35A88}">
      <dsp:nvSpPr>
        <dsp:cNvPr id="0" name=""/>
        <dsp:cNvSpPr/>
      </dsp:nvSpPr>
      <dsp:spPr>
        <a:xfrm rot="5400000">
          <a:off x="4940554" y="-3174103"/>
          <a:ext cx="908393" cy="7484547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1600" kern="1200" dirty="0">
              <a:latin typeface="Times New Roman" pitchFamily="18" charset="0"/>
              <a:cs typeface="Times New Roman" pitchFamily="18" charset="0"/>
            </a:rPr>
            <a:t>кражи денежных средств, сотовых телефонов, похищение документов и пр.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1600" kern="1200" dirty="0">
              <a:latin typeface="Times New Roman" pitchFamily="18" charset="0"/>
              <a:cs typeface="Times New Roman" pitchFamily="18" charset="0"/>
            </a:rPr>
            <a:t>повреждение имущества в квартирах,</a:t>
          </a:r>
        </a:p>
      </dsp:txBody>
      <dsp:txXfrm rot="-5400000">
        <a:off x="1652477" y="158318"/>
        <a:ext cx="7440203" cy="819705"/>
      </dsp:txXfrm>
    </dsp:sp>
    <dsp:sp modelId="{B23D6872-969B-4A74-965B-49B252408BE7}">
      <dsp:nvSpPr>
        <dsp:cNvPr id="0" name=""/>
        <dsp:cNvSpPr/>
      </dsp:nvSpPr>
      <dsp:spPr>
        <a:xfrm>
          <a:off x="82125" y="4"/>
          <a:ext cx="1652318" cy="113549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170" tIns="108585" rIns="217170" bIns="108585" numCol="1" spcCol="1270" anchor="ctr" anchorCtr="0">
          <a:noAutofit/>
        </a:bodyPr>
        <a:lstStyle/>
        <a:p>
          <a:pPr marL="0" lvl="0" indent="0" algn="ctr" defTabSz="2533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5700" kern="1200" dirty="0"/>
            <a:t>!</a:t>
          </a:r>
        </a:p>
      </dsp:txBody>
      <dsp:txXfrm>
        <a:off x="137555" y="55434"/>
        <a:ext cx="1541458" cy="1024632"/>
      </dsp:txXfrm>
    </dsp:sp>
    <dsp:sp modelId="{77F9C673-B703-4D88-9C9C-E5CC188E5FB6}">
      <dsp:nvSpPr>
        <dsp:cNvPr id="0" name=""/>
        <dsp:cNvSpPr/>
      </dsp:nvSpPr>
      <dsp:spPr>
        <a:xfrm rot="5400000">
          <a:off x="4976331" y="-1952429"/>
          <a:ext cx="908393" cy="7425733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1600" kern="1200" dirty="0">
              <a:latin typeface="Times New Roman" pitchFamily="18" charset="0"/>
              <a:cs typeface="Times New Roman" pitchFamily="18" charset="0"/>
            </a:rPr>
            <a:t>совершение развратных действий с применением или без применения насилия. В отношении детей могут совершаться действия против их половой неприкосновенности с применением насилия.</a:t>
          </a:r>
        </a:p>
      </dsp:txBody>
      <dsp:txXfrm rot="-5400000">
        <a:off x="1717661" y="1350585"/>
        <a:ext cx="7381389" cy="819705"/>
      </dsp:txXfrm>
    </dsp:sp>
    <dsp:sp modelId="{D4013A08-A85D-4F3D-A50C-15F3AB007B21}">
      <dsp:nvSpPr>
        <dsp:cNvPr id="0" name=""/>
        <dsp:cNvSpPr/>
      </dsp:nvSpPr>
      <dsp:spPr>
        <a:xfrm>
          <a:off x="158" y="1192691"/>
          <a:ext cx="1717503" cy="113549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170" tIns="108585" rIns="217170" bIns="108585" numCol="1" spcCol="1270" anchor="ctr" anchorCtr="0">
          <a:noAutofit/>
        </a:bodyPr>
        <a:lstStyle/>
        <a:p>
          <a:pPr marL="0" lvl="0" indent="0" algn="ctr" defTabSz="2533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5700" kern="1200" dirty="0"/>
            <a:t>!</a:t>
          </a:r>
        </a:p>
      </dsp:txBody>
      <dsp:txXfrm>
        <a:off x="55588" y="1248121"/>
        <a:ext cx="1606643" cy="1024632"/>
      </dsp:txXfrm>
    </dsp:sp>
    <dsp:sp modelId="{0B76DABB-B968-4DB9-9085-E3A85EBE3234}">
      <dsp:nvSpPr>
        <dsp:cNvPr id="0" name=""/>
        <dsp:cNvSpPr/>
      </dsp:nvSpPr>
      <dsp:spPr>
        <a:xfrm rot="5400000">
          <a:off x="4258628" y="-35554"/>
          <a:ext cx="2464435" cy="7306309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0" marR="0" lvl="1" indent="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 typeface="Arial" panose="020B0604020202020204" pitchFamily="34" charset="0"/>
            <a:buChar char="•"/>
            <a:tabLst/>
            <a:defRPr/>
          </a:pPr>
          <a:r>
            <a:rPr lang="ru-RU" sz="1600" kern="1200" dirty="0"/>
            <a:t> на «вписках» ребенка могут подсадить на наркотики, подбить на совершение административного проступка и/или преступления</a:t>
          </a:r>
        </a:p>
        <a:p>
          <a:pPr marL="0" marR="0" lvl="1" indent="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 typeface="Arial" panose="020B0604020202020204" pitchFamily="34" charset="0"/>
            <a:buChar char="•"/>
            <a:tabLst/>
            <a:defRPr/>
          </a:pPr>
          <a:r>
            <a:rPr lang="ru-RU" sz="1600" kern="1200" dirty="0"/>
            <a:t> после каждой вечеринки принято выкладывать фото или видеоотчет в сеть интернет</a:t>
          </a:r>
        </a:p>
        <a:p>
          <a:pPr marL="0" marR="0" lvl="1" indent="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 typeface="Arial" panose="020B0604020202020204" pitchFamily="34" charset="0"/>
            <a:buChar char="•"/>
            <a:tabLst/>
            <a:defRPr/>
          </a:pPr>
          <a:r>
            <a:rPr lang="ru-RU" sz="1600" kern="1200" dirty="0"/>
            <a:t> на вписке могут присутствовать и взрослые с криминальным прошлым,  наличием судимости, употребляющие наркотики.</a:t>
          </a:r>
        </a:p>
      </dsp:txBody>
      <dsp:txXfrm rot="-5400000">
        <a:off x="1837691" y="2505687"/>
        <a:ext cx="7186005" cy="2223827"/>
      </dsp:txXfrm>
    </dsp:sp>
    <dsp:sp modelId="{07AD3B59-5B4E-4257-82AF-16E6E38074BD}">
      <dsp:nvSpPr>
        <dsp:cNvPr id="0" name=""/>
        <dsp:cNvSpPr/>
      </dsp:nvSpPr>
      <dsp:spPr>
        <a:xfrm>
          <a:off x="158" y="3049429"/>
          <a:ext cx="1837374" cy="113549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170" tIns="108585" rIns="217170" bIns="108585" numCol="1" spcCol="1270" anchor="ctr" anchorCtr="0">
          <a:noAutofit/>
        </a:bodyPr>
        <a:lstStyle/>
        <a:p>
          <a:pPr marL="0" lvl="0" indent="0" algn="ctr" defTabSz="2533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5700" kern="1200"/>
            <a:t>!</a:t>
          </a:r>
          <a:endParaRPr lang="ru-RU" sz="5700" kern="1200" dirty="0"/>
        </a:p>
      </dsp:txBody>
      <dsp:txXfrm>
        <a:off x="55588" y="3104859"/>
        <a:ext cx="1726514" cy="102463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99B42-9CB1-44E6-AA81-6B32A9CAFF90}" type="datetimeFigureOut">
              <a:rPr lang="ru-RU" smtClean="0"/>
              <a:pPr/>
              <a:t>14.12.2020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9703E4-0CA2-4FFE-AB17-8726C3177AB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99B42-9CB1-44E6-AA81-6B32A9CAFF90}" type="datetimeFigureOut">
              <a:rPr lang="ru-RU" smtClean="0"/>
              <a:pPr/>
              <a:t>14.12.2020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9703E4-0CA2-4FFE-AB17-8726C3177AB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99B42-9CB1-44E6-AA81-6B32A9CAFF90}" type="datetimeFigureOut">
              <a:rPr lang="ru-RU" smtClean="0"/>
              <a:pPr/>
              <a:t>14.12.2020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9703E4-0CA2-4FFE-AB17-8726C3177AB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99B42-9CB1-44E6-AA81-6B32A9CAFF90}" type="datetimeFigureOut">
              <a:rPr lang="ru-RU" smtClean="0"/>
              <a:pPr/>
              <a:t>14.12.2020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9703E4-0CA2-4FFE-AB17-8726C3177AB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99B42-9CB1-44E6-AA81-6B32A9CAFF90}" type="datetimeFigureOut">
              <a:rPr lang="ru-RU" smtClean="0"/>
              <a:pPr/>
              <a:t>14.12.2020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9703E4-0CA2-4FFE-AB17-8726C3177AB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99B42-9CB1-44E6-AA81-6B32A9CAFF90}" type="datetimeFigureOut">
              <a:rPr lang="ru-RU" smtClean="0"/>
              <a:pPr/>
              <a:t>14.12.2020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9703E4-0CA2-4FFE-AB17-8726C3177AB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99B42-9CB1-44E6-AA81-6B32A9CAFF90}" type="datetimeFigureOut">
              <a:rPr lang="ru-RU" smtClean="0"/>
              <a:pPr/>
              <a:t>14.12.2020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9703E4-0CA2-4FFE-AB17-8726C3177AB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99B42-9CB1-44E6-AA81-6B32A9CAFF90}" type="datetimeFigureOut">
              <a:rPr lang="ru-RU" smtClean="0"/>
              <a:pPr/>
              <a:t>14.12.2020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9703E4-0CA2-4FFE-AB17-8726C3177AB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99B42-9CB1-44E6-AA81-6B32A9CAFF90}" type="datetimeFigureOut">
              <a:rPr lang="ru-RU" smtClean="0"/>
              <a:pPr/>
              <a:t>14.12.2020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9703E4-0CA2-4FFE-AB17-8726C3177AB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99B42-9CB1-44E6-AA81-6B32A9CAFF90}" type="datetimeFigureOut">
              <a:rPr lang="ru-RU" smtClean="0"/>
              <a:pPr/>
              <a:t>14.12.2020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9703E4-0CA2-4FFE-AB17-8726C3177AB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99B42-9CB1-44E6-AA81-6B32A9CAFF90}" type="datetimeFigureOut">
              <a:rPr lang="ru-RU" smtClean="0"/>
              <a:pPr/>
              <a:t>14.12.2020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9703E4-0CA2-4FFE-AB17-8726C3177AB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299B42-9CB1-44E6-AA81-6B32A9CAFF90}" type="datetimeFigureOut">
              <a:rPr lang="ru-RU" smtClean="0"/>
              <a:pPr/>
              <a:t>14.12.2020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9703E4-0CA2-4FFE-AB17-8726C3177AB5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 descr="2fons.ru-36222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0"/>
            <a:ext cx="9144001" cy="6858000"/>
          </a:xfrm>
          <a:prstGeom prst="rect">
            <a:avLst/>
          </a:prstGeom>
        </p:spPr>
      </p:pic>
      <p:pic>
        <p:nvPicPr>
          <p:cNvPr id="5" name="Рисунок 4" descr="x_6cdb98cc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1560" y="3349324"/>
            <a:ext cx="4444327" cy="3121016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-1" y="328049"/>
            <a:ext cx="9144001" cy="286232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7200" b="1" cap="none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latin typeface="Bookman Old Style" pitchFamily="18" charset="0"/>
              </a:rPr>
              <a:t>Детская</a:t>
            </a:r>
            <a:r>
              <a:rPr lang="ru-RU" sz="5400" b="1" cap="none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latin typeface="Bookman Old Style" pitchFamily="18" charset="0"/>
              </a:rPr>
              <a:t> </a:t>
            </a:r>
            <a:r>
              <a:rPr lang="ru-RU" sz="5400" b="1" cap="none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latin typeface="BatangChe" pitchFamily="49" charset="-127"/>
                <a:ea typeface="BatangChe" pitchFamily="49" charset="-127"/>
              </a:rPr>
              <a:t>«вписка</a:t>
            </a:r>
            <a:r>
              <a:rPr lang="ru-RU" sz="5400" b="1" cap="none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latin typeface="Bookman Old Style" pitchFamily="18" charset="0"/>
              </a:rPr>
              <a:t>»</a:t>
            </a:r>
            <a:br>
              <a:rPr lang="ru-RU" sz="5400" b="1" cap="none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latin typeface="Bookman Old Style" pitchFamily="18" charset="0"/>
              </a:rPr>
            </a:br>
            <a:r>
              <a:rPr lang="ru-RU" sz="5400" b="1" cap="none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latin typeface="Bookman Old Style" pitchFamily="18" charset="0"/>
              </a:rPr>
              <a:t>Недетские игры</a:t>
            </a:r>
          </a:p>
        </p:txBody>
      </p:sp>
      <p:pic>
        <p:nvPicPr>
          <p:cNvPr id="6" name="Рисунок 5" descr="23afa937551741c89cc6819d436046e4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87598" y="3349324"/>
            <a:ext cx="3300943" cy="3095733"/>
          </a:xfrm>
          <a:prstGeom prst="rect">
            <a:avLst/>
          </a:prstGeom>
        </p:spPr>
      </p:pic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2fons.ru-36222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8881" y="56924"/>
            <a:ext cx="9144001" cy="6858000"/>
          </a:xfrm>
          <a:prstGeom prst="rect">
            <a:avLst/>
          </a:prstGeom>
        </p:spPr>
      </p:pic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>
                <a:solidFill>
                  <a:srgbClr val="C00000"/>
                </a:solidFill>
              </a:rPr>
              <a:t>Контакты: </a:t>
            </a:r>
          </a:p>
        </p:txBody>
      </p:sp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-8881" y="1357298"/>
            <a:ext cx="9152881" cy="4768865"/>
          </a:xfrm>
        </p:spPr>
        <p:txBody>
          <a:bodyPr>
            <a:normAutofit fontScale="25000" lnSpcReduction="20000"/>
          </a:bodyPr>
          <a:lstStyle/>
          <a:p>
            <a:pPr algn="ctr">
              <a:buNone/>
            </a:pPr>
            <a:endParaRPr lang="ru-RU" sz="8000" b="1" dirty="0"/>
          </a:p>
          <a:p>
            <a:pPr algn="ctr">
              <a:buNone/>
            </a:pPr>
            <a:r>
              <a:rPr lang="ru-RU" sz="8000" b="1" dirty="0"/>
              <a:t>Прокуратура Центрального округа</a:t>
            </a:r>
            <a:endParaRPr lang="ru-RU" sz="8000" dirty="0"/>
          </a:p>
          <a:p>
            <a:pPr algn="ctr">
              <a:buNone/>
            </a:pPr>
            <a:r>
              <a:rPr lang="ru-RU" sz="8000" b="1" dirty="0"/>
              <a:t> +7 (3452) 58-22-13</a:t>
            </a:r>
          </a:p>
          <a:p>
            <a:pPr algn="ctr">
              <a:buNone/>
            </a:pPr>
            <a:r>
              <a:rPr lang="ru-RU" sz="8000" b="1" dirty="0"/>
              <a:t>Прокуратура Ленинского округа</a:t>
            </a:r>
          </a:p>
          <a:p>
            <a:pPr algn="ctr">
              <a:buNone/>
            </a:pPr>
            <a:r>
              <a:rPr lang="ru-RU" sz="8000" b="1" dirty="0"/>
              <a:t> +7 (3452) 58-24-30</a:t>
            </a:r>
          </a:p>
          <a:p>
            <a:pPr algn="ctr">
              <a:buNone/>
            </a:pPr>
            <a:endParaRPr lang="ru-RU" sz="8000" b="1" dirty="0"/>
          </a:p>
          <a:p>
            <a:pPr algn="ctr">
              <a:buNone/>
            </a:pPr>
            <a:r>
              <a:rPr lang="ru-RU" sz="8000" b="1" dirty="0"/>
              <a:t>Полиция – 02</a:t>
            </a:r>
            <a:endParaRPr lang="ru-RU" sz="8000" dirty="0"/>
          </a:p>
          <a:p>
            <a:pPr algn="ctr">
              <a:buNone/>
            </a:pPr>
            <a:r>
              <a:rPr lang="ru-RU" sz="8000" b="1" dirty="0"/>
              <a:t> </a:t>
            </a:r>
            <a:endParaRPr lang="ru-RU" sz="8000" dirty="0"/>
          </a:p>
          <a:p>
            <a:pPr algn="ctr">
              <a:buNone/>
            </a:pPr>
            <a:r>
              <a:rPr lang="ru-RU" sz="8000" b="1" dirty="0"/>
              <a:t>АУ СОН ТО и ДПО «РСРЦН «Семья»</a:t>
            </a:r>
            <a:endParaRPr lang="ru-RU" sz="8000" dirty="0"/>
          </a:p>
          <a:p>
            <a:pPr algn="ctr">
              <a:buNone/>
            </a:pPr>
            <a:r>
              <a:rPr lang="ru-RU" sz="8000" b="1" dirty="0"/>
              <a:t> +7(3452) 30-26-27</a:t>
            </a:r>
            <a:endParaRPr lang="ru-RU" sz="8000" dirty="0"/>
          </a:p>
          <a:p>
            <a:pPr algn="ctr">
              <a:buNone/>
            </a:pPr>
            <a:r>
              <a:rPr lang="ru-RU" sz="8000" b="1" dirty="0"/>
              <a:t>   Оказание консультативной психологической помощи:</a:t>
            </a:r>
            <a:endParaRPr lang="ru-RU" sz="8000" dirty="0"/>
          </a:p>
          <a:p>
            <a:pPr algn="ctr">
              <a:buNone/>
            </a:pPr>
            <a:r>
              <a:rPr lang="ru-RU" sz="8000" b="1" dirty="0"/>
              <a:t> </a:t>
            </a:r>
            <a:r>
              <a:rPr lang="ru-RU" sz="8000" b="1" cap="all" dirty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</a:rPr>
              <a:t>«Детский телефон доверия»</a:t>
            </a:r>
            <a:endParaRPr lang="ru-RU" sz="8000" dirty="0"/>
          </a:p>
          <a:p>
            <a:pPr algn="ctr">
              <a:buNone/>
            </a:pPr>
            <a:r>
              <a:rPr lang="ru-RU" sz="8000" b="1" dirty="0"/>
              <a:t>(анонимно, круглосуточно, бесплатно)</a:t>
            </a:r>
            <a:endParaRPr lang="ru-RU" sz="8000" dirty="0"/>
          </a:p>
          <a:p>
            <a:pPr algn="ctr">
              <a:buNone/>
            </a:pPr>
            <a:r>
              <a:rPr lang="ru-RU" sz="8000" b="1" dirty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</a:rPr>
              <a:t>8-800-2000-122</a:t>
            </a:r>
            <a:endParaRPr lang="ru-RU" sz="8000" dirty="0"/>
          </a:p>
          <a:p>
            <a:pPr algn="ctr">
              <a:buNone/>
            </a:pPr>
            <a:r>
              <a:rPr lang="ru-RU" sz="8000" b="1" dirty="0"/>
              <a:t> </a:t>
            </a:r>
            <a:endParaRPr lang="ru-RU" sz="8000" dirty="0"/>
          </a:p>
          <a:p>
            <a:pPr algn="ctr">
              <a:buNone/>
            </a:pPr>
            <a:r>
              <a:rPr lang="ru-RU" sz="8000" b="1" dirty="0"/>
              <a:t> </a:t>
            </a:r>
            <a:endParaRPr lang="ru-RU" sz="8000" dirty="0"/>
          </a:p>
          <a:p>
            <a:pPr algn="ctr">
              <a:buNone/>
            </a:pPr>
            <a:r>
              <a:rPr lang="ru-RU" sz="8000" dirty="0"/>
              <a:t> 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2fons.ru-36222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0"/>
            <a:ext cx="9144001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ru-RU" b="1" dirty="0">
                <a:solidFill>
                  <a:schemeClr val="accent6">
                    <a:lumMod val="50000"/>
                  </a:schemeClr>
                </a:solidFill>
                <a:latin typeface="GungsuhChe" pitchFamily="49" charset="-127"/>
                <a:ea typeface="GungsuhChe" pitchFamily="49" charset="-127"/>
              </a:rPr>
              <a:t>Что значит «вписка»? </a:t>
            </a:r>
            <a:endParaRPr lang="ru-RU" dirty="0">
              <a:solidFill>
                <a:schemeClr val="accent6">
                  <a:lumMod val="50000"/>
                </a:schemeClr>
              </a:solidFill>
              <a:latin typeface="GungsuhChe" pitchFamily="49" charset="-127"/>
              <a:ea typeface="GungsuhChe" pitchFamily="49" charset="-127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4525963"/>
          </a:xfrm>
        </p:spPr>
        <p:txBody>
          <a:bodyPr>
            <a:normAutofit lnSpcReduction="10000"/>
          </a:bodyPr>
          <a:lstStyle/>
          <a:p>
            <a:pPr algn="just"/>
            <a:r>
              <a:rPr lang="ru-RU" dirty="0"/>
              <a:t>Сегодня </a:t>
            </a:r>
            <a:r>
              <a:rPr lang="ru-RU" b="1" dirty="0"/>
              <a:t>«ВПИСКА»</a:t>
            </a:r>
            <a:r>
              <a:rPr lang="ru-RU" dirty="0"/>
              <a:t> - это встреча малознакомых или не знакомых молодых людей.</a:t>
            </a:r>
          </a:p>
          <a:p>
            <a:pPr algn="just"/>
            <a:r>
              <a:rPr lang="ru-RU" dirty="0"/>
              <a:t>ВПИСКА сопровождается распитием алкоголя и беспорядочными половыми связями.</a:t>
            </a:r>
          </a:p>
          <a:p>
            <a:pPr algn="just"/>
            <a:r>
              <a:rPr lang="ru-RU" dirty="0"/>
              <a:t>О вечеринках молодежь договаривается в интернете. </a:t>
            </a:r>
          </a:p>
          <a:p>
            <a:pPr algn="just"/>
            <a:r>
              <a:rPr lang="ru-RU" dirty="0"/>
              <a:t>Если ввести в поиске «</a:t>
            </a:r>
            <a:r>
              <a:rPr lang="ru-RU" dirty="0" err="1"/>
              <a:t>ВКонтакте</a:t>
            </a:r>
            <a:r>
              <a:rPr lang="ru-RU" dirty="0"/>
              <a:t>» слово «вписка», </a:t>
            </a:r>
            <a:r>
              <a:rPr lang="ru-RU" dirty="0" err="1"/>
              <a:t>соцсеть</a:t>
            </a:r>
            <a:r>
              <a:rPr lang="ru-RU" dirty="0"/>
              <a:t> предлагает более 5,5 тысяч сообществ. </a:t>
            </a:r>
          </a:p>
          <a:p>
            <a:endParaRPr lang="ru-RU" dirty="0"/>
          </a:p>
        </p:txBody>
      </p:sp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 descr="2fons.ru-36222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0"/>
            <a:ext cx="9144001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1" y="428604"/>
            <a:ext cx="9157254" cy="2714644"/>
          </a:xfrm>
        </p:spPr>
        <p:txBody>
          <a:bodyPr>
            <a:normAutofit fontScale="90000"/>
          </a:bodyPr>
          <a:lstStyle/>
          <a:p>
            <a:pPr algn="ctr"/>
            <a:br>
              <a:rPr lang="ru-RU" dirty="0"/>
            </a:br>
            <a:r>
              <a:rPr lang="ru-RU" sz="36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Употребление алкоголя и другие вредные привычки воспринимаются подростками как </a:t>
            </a:r>
            <a:r>
              <a:rPr lang="ru-RU" sz="36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псевдовзрослость</a:t>
            </a:r>
            <a:r>
              <a:rPr lang="ru-RU" sz="36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 </a:t>
            </a:r>
            <a:br>
              <a:rPr lang="ru-RU" sz="36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r>
              <a:rPr lang="ru-RU" sz="36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У большинства нет страха, что с ними может произойти нечто плохое.</a:t>
            </a:r>
            <a:br>
              <a:rPr lang="ru-RU" sz="36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endParaRPr lang="ru-RU" sz="36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Содержимое 3" descr="862b7eba453b8553a122025fc3fca390.jpg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 rot="5400000">
            <a:off x="758041" y="2670957"/>
            <a:ext cx="2928946" cy="4445031"/>
          </a:xfrm>
        </p:spPr>
      </p:pic>
      <p:pic>
        <p:nvPicPr>
          <p:cNvPr id="5" name="Рисунок 4" descr="maxresdefault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45031" y="3429000"/>
            <a:ext cx="4712222" cy="2928946"/>
          </a:xfrm>
          <a:prstGeom prst="rect">
            <a:avLst/>
          </a:prstGeom>
        </p:spPr>
      </p:pic>
    </p:spTree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 descr="2fons.ru-36222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0"/>
            <a:ext cx="9144001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1" y="274638"/>
            <a:ext cx="9144001" cy="1143000"/>
          </a:xfrm>
        </p:spPr>
        <p:txBody>
          <a:bodyPr>
            <a:normAutofit fontScale="90000"/>
          </a:bodyPr>
          <a:lstStyle/>
          <a:p>
            <a:pPr lvl="0"/>
            <a:r>
              <a:rPr lang="ru-RU" b="1" i="1" dirty="0"/>
              <a:t>Подросток и группа. Почему опасно?</a:t>
            </a:r>
            <a:endParaRPr lang="ru-RU" i="1" dirty="0"/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0" y="1636588"/>
            <a:ext cx="9144000" cy="4240684"/>
          </a:xfrm>
        </p:spPr>
        <p:txBody>
          <a:bodyPr>
            <a:normAutofit fontScale="70000" lnSpcReduction="20000"/>
          </a:bodyPr>
          <a:lstStyle/>
          <a:p>
            <a:pPr marL="0" indent="449263" algn="just">
              <a:buNone/>
              <a:tabLst>
                <a:tab pos="0" algn="l"/>
              </a:tabLst>
            </a:pPr>
            <a:r>
              <a:rPr lang="ru-RU" dirty="0">
                <a:latin typeface="Arial" pitchFamily="34" charset="0"/>
                <a:cs typeface="Arial" pitchFamily="34" charset="0"/>
              </a:rPr>
              <a:t>Для подросткового возраста принадлежать к группе - необходимость. </a:t>
            </a:r>
          </a:p>
          <a:p>
            <a:pPr marL="0" indent="449263" algn="just">
              <a:buNone/>
              <a:tabLst>
                <a:tab pos="0" algn="l"/>
              </a:tabLst>
            </a:pPr>
            <a:r>
              <a:rPr lang="ru-RU" dirty="0">
                <a:latin typeface="Arial" pitchFamily="34" charset="0"/>
                <a:cs typeface="Arial" pitchFamily="34" charset="0"/>
              </a:rPr>
              <a:t>К сожалению, у многих таких групп, есть негативные лидеры. Попадают под их влияние даже дети «домашние», «отличники, с примерным поведением</a:t>
            </a:r>
          </a:p>
          <a:p>
            <a:pPr marL="0" indent="449263" algn="just">
              <a:buNone/>
              <a:tabLst>
                <a:tab pos="0" algn="l"/>
              </a:tabLst>
            </a:pPr>
            <a:r>
              <a:rPr lang="ru-RU" dirty="0">
                <a:latin typeface="Arial" pitchFamily="34" charset="0"/>
                <a:cs typeface="Arial" pitchFamily="34" charset="0"/>
              </a:rPr>
              <a:t>То, что по отдельности каждый считает недопустимым, группа с лёгкостью совершает: грабежи, убийства,  изнасилования.</a:t>
            </a:r>
          </a:p>
          <a:p>
            <a:pPr marL="0" indent="449263" algn="just">
              <a:buNone/>
              <a:tabLst>
                <a:tab pos="0" algn="l"/>
              </a:tabLst>
            </a:pPr>
            <a:r>
              <a:rPr lang="ru-RU" dirty="0">
                <a:latin typeface="Arial" pitchFamily="34" charset="0"/>
                <a:cs typeface="Arial" pitchFamily="34" charset="0"/>
              </a:rPr>
              <a:t>Бесконтрольная группа более склонна к преступным действиям в ситуации стресса. </a:t>
            </a:r>
          </a:p>
          <a:p>
            <a:pPr marL="0" lvl="0" indent="449263" algn="just">
              <a:buNone/>
              <a:tabLst>
                <a:tab pos="0" algn="l"/>
              </a:tabLst>
            </a:pPr>
            <a:r>
              <a:rPr lang="ru-RU" dirty="0">
                <a:latin typeface="Arial" pitchFamily="34" charset="0"/>
                <a:cs typeface="Arial" pitchFamily="34" charset="0"/>
              </a:rPr>
              <a:t>Группа идёт до конца. Достаточно одного эмоционального лидера - и группа не остановится. </a:t>
            </a:r>
          </a:p>
          <a:p>
            <a:pPr marL="0" lvl="0" indent="449263" algn="just">
              <a:buNone/>
              <a:tabLst>
                <a:tab pos="0" algn="l"/>
              </a:tabLst>
            </a:pPr>
            <a:r>
              <a:rPr lang="ru-RU" dirty="0">
                <a:latin typeface="Arial" pitchFamily="34" charset="0"/>
                <a:cs typeface="Arial" pitchFamily="34" charset="0"/>
              </a:rPr>
              <a:t>В группе пропадает ответственность. Все потом будут утверждать, что "просто стояли рядом", винить обстоятельства или обвинять кого-то одного: чаще всего действительно невиновного.</a:t>
            </a:r>
          </a:p>
          <a:p>
            <a:endParaRPr lang="ru-RU" dirty="0"/>
          </a:p>
        </p:txBody>
      </p:sp>
    </p:spTree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 descr="2fons.ru-36222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0"/>
            <a:ext cx="9144001" cy="6858000"/>
          </a:xfrm>
          <a:prstGeom prst="rect">
            <a:avLst/>
          </a:prstGeom>
        </p:spPr>
      </p:pic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214290"/>
            <a:ext cx="8229600" cy="1071570"/>
          </a:xfrm>
        </p:spPr>
        <p:txBody>
          <a:bodyPr>
            <a:normAutofit fontScale="90000"/>
          </a:bodyPr>
          <a:lstStyle/>
          <a:p>
            <a:pPr lvl="0"/>
            <a:br>
              <a:rPr lang="ru-RU" b="1" dirty="0">
                <a:solidFill>
                  <a:srgbClr val="C00000"/>
                </a:solidFill>
                <a:latin typeface="Bookman Old Style" pitchFamily="18" charset="0"/>
              </a:rPr>
            </a:br>
            <a:br>
              <a:rPr lang="ru-RU" b="1" dirty="0">
                <a:solidFill>
                  <a:srgbClr val="C00000"/>
                </a:solidFill>
                <a:latin typeface="Bookman Old Style" pitchFamily="18" charset="0"/>
              </a:rPr>
            </a:br>
            <a:br>
              <a:rPr lang="ru-RU" b="1" dirty="0">
                <a:solidFill>
                  <a:srgbClr val="C00000"/>
                </a:solidFill>
                <a:latin typeface="Bookman Old Style" pitchFamily="18" charset="0"/>
              </a:rPr>
            </a:br>
            <a:r>
              <a:rPr lang="ru-RU" b="1" dirty="0">
                <a:solidFill>
                  <a:srgbClr val="C00000"/>
                </a:solidFill>
                <a:latin typeface="Bookman Old Style" pitchFamily="18" charset="0"/>
              </a:rPr>
              <a:t>Каковы последствия?</a:t>
            </a:r>
            <a:r>
              <a:rPr lang="ru-RU" dirty="0">
                <a:solidFill>
                  <a:srgbClr val="C00000"/>
                </a:solidFill>
                <a:latin typeface="Bookman Old Style" pitchFamily="18" charset="0"/>
              </a:rPr>
              <a:t> </a:t>
            </a:r>
            <a:br>
              <a:rPr lang="ru-RU" b="1" dirty="0">
                <a:solidFill>
                  <a:srgbClr val="C00000"/>
                </a:solidFill>
                <a:latin typeface="Bookman Old Style" pitchFamily="18" charset="0"/>
              </a:rPr>
            </a:br>
            <a:br>
              <a:rPr lang="ru-RU" b="1" dirty="0">
                <a:solidFill>
                  <a:srgbClr val="C00000"/>
                </a:solidFill>
                <a:latin typeface="Bookman Old Style" pitchFamily="18" charset="0"/>
              </a:rPr>
            </a:br>
            <a:br>
              <a:rPr lang="ru-RU" dirty="0">
                <a:solidFill>
                  <a:srgbClr val="FFC000"/>
                </a:solidFill>
                <a:latin typeface="Bookman Old Style" pitchFamily="18" charset="0"/>
              </a:rPr>
            </a:br>
            <a:endParaRPr lang="ru-RU" dirty="0">
              <a:solidFill>
                <a:srgbClr val="FFC000"/>
              </a:solidFill>
              <a:latin typeface="Bookman Old Style" pitchFamily="18" charset="0"/>
            </a:endParaRPr>
          </a:p>
        </p:txBody>
      </p:sp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2960351526"/>
              </p:ext>
            </p:extLst>
          </p:nvPr>
        </p:nvGraphicFramePr>
        <p:xfrm>
          <a:off x="-1" y="1428736"/>
          <a:ext cx="9144001" cy="484981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 descr="2fons.ru-36222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0"/>
            <a:ext cx="9144001" cy="6858000"/>
          </a:xfrm>
          <a:prstGeom prst="rect">
            <a:avLst/>
          </a:prstGeom>
        </p:spPr>
      </p:pic>
      <p:pic>
        <p:nvPicPr>
          <p:cNvPr id="5" name="Рисунок 4" descr="rebenok_igrushka_plyushevyy_medved_nastroenie_25760_960x544 (1)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272188" y="4226506"/>
            <a:ext cx="3871812" cy="2194027"/>
          </a:xfrm>
          <a:prstGeom prst="rect">
            <a:avLst/>
          </a:prstGeom>
        </p:spPr>
      </p:pic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0" y="234841"/>
            <a:ext cx="9144000" cy="836705"/>
          </a:xfrm>
        </p:spPr>
        <p:txBody>
          <a:bodyPr>
            <a:normAutofit/>
          </a:bodyPr>
          <a:lstStyle/>
          <a:p>
            <a:pPr lvl="0"/>
            <a:r>
              <a:rPr lang="ru-RU" b="1" dirty="0">
                <a:solidFill>
                  <a:srgbClr val="C00000"/>
                </a:solidFill>
              </a:rPr>
              <a:t> </a:t>
            </a:r>
            <a:r>
              <a:rPr lang="ru-RU" sz="3100" b="1" dirty="0">
                <a:solidFill>
                  <a:srgbClr val="C00000"/>
                </a:solidFill>
              </a:rPr>
              <a:t>На что следует обратить внимание родителям:</a:t>
            </a:r>
            <a:endParaRPr lang="ru-RU" sz="3100" dirty="0"/>
          </a:p>
        </p:txBody>
      </p:sp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0" y="1214422"/>
            <a:ext cx="9144000" cy="3012084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dirty="0"/>
              <a:t>Подросток - это ещё не взрослый, но уже не ребёнок. </a:t>
            </a:r>
          </a:p>
          <a:p>
            <a:pPr algn="ctr">
              <a:buNone/>
            </a:pPr>
            <a:r>
              <a:rPr lang="ru-RU" sz="2200" dirty="0"/>
              <a:t>Понимание этого - один из важнейших ключей к подростковой психологии. На своем примере необходимо показывать, что жизнь является большой ценностью.  Ребенок может понимать, насколько рискованно его поведение, если с ним об этом говорят.</a:t>
            </a:r>
            <a:endParaRPr lang="ru-RU" dirty="0"/>
          </a:p>
        </p:txBody>
      </p:sp>
    </p:spTree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2fons.ru-36222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0"/>
            <a:ext cx="9144001" cy="6858000"/>
          </a:xfrm>
          <a:prstGeom prst="rect">
            <a:avLst/>
          </a:prstGeom>
        </p:spPr>
      </p:pic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062022"/>
          </a:xfrm>
        </p:spPr>
        <p:txBody>
          <a:bodyPr/>
          <a:lstStyle/>
          <a:p>
            <a:pPr algn="ctr"/>
            <a:r>
              <a:rPr lang="ru-RU" b="1" dirty="0">
                <a:solidFill>
                  <a:srgbClr val="C00000"/>
                </a:solidFill>
              </a:rPr>
              <a:t>Важно:</a:t>
            </a:r>
          </a:p>
        </p:txBody>
      </p:sp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0" y="1214422"/>
            <a:ext cx="9144000" cy="4911741"/>
          </a:xfrm>
        </p:spPr>
        <p:txBody>
          <a:bodyPr>
            <a:normAutofit fontScale="92500"/>
          </a:bodyPr>
          <a:lstStyle/>
          <a:p>
            <a:r>
              <a:rPr lang="ru-RU" dirty="0"/>
              <a:t>Ребенку необходимо чувствовать, что его любят без всяких условий.</a:t>
            </a:r>
          </a:p>
          <a:p>
            <a:r>
              <a:rPr lang="ru-RU" dirty="0"/>
              <a:t> Задача родителей - убедить подростка в простой истине: мама и папа -  самые преданные друзья и защитники своего ребенка. </a:t>
            </a:r>
          </a:p>
          <a:p>
            <a:r>
              <a:rPr lang="ru-RU" dirty="0"/>
              <a:t>Нужно стремиться к созданию между родителями и подростком доверительных отношений. </a:t>
            </a:r>
          </a:p>
          <a:p>
            <a:r>
              <a:rPr lang="ru-RU" dirty="0"/>
              <a:t>Нужно дружить с ребенком, проявлять интерес к его увлечениям, вместе обсуждать какие-то события </a:t>
            </a:r>
          </a:p>
        </p:txBody>
      </p:sp>
    </p:spTree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2fons.ru-36222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0"/>
            <a:ext cx="9144001" cy="6858000"/>
          </a:xfrm>
          <a:prstGeom prst="rect">
            <a:avLst/>
          </a:prstGeom>
        </p:spPr>
      </p:pic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>
            <a:normAutofit/>
          </a:bodyPr>
          <a:lstStyle/>
          <a:p>
            <a:r>
              <a:rPr lang="ru-RU" b="1" dirty="0">
                <a:solidFill>
                  <a:srgbClr val="C00000"/>
                </a:solidFill>
              </a:rPr>
              <a:t>Чего следует избегать?</a:t>
            </a:r>
          </a:p>
        </p:txBody>
      </p:sp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-1" y="1340768"/>
            <a:ext cx="9144000" cy="5112568"/>
          </a:xfrm>
        </p:spPr>
        <p:txBody>
          <a:bodyPr>
            <a:normAutofit fontScale="92500" lnSpcReduction="10000"/>
          </a:bodyPr>
          <a:lstStyle/>
          <a:p>
            <a:pPr algn="ctr"/>
            <a:r>
              <a:rPr lang="ru-RU" dirty="0"/>
              <a:t>Открыто контролировать, проверять телефоны и соцсети своего подростка категорически не рекомендовано.</a:t>
            </a:r>
          </a:p>
          <a:p>
            <a:pPr algn="ctr"/>
            <a:r>
              <a:rPr lang="ru-RU" dirty="0"/>
              <a:t>Нельзя сравнивать ребенка с ребенком подруги/ начальницы/</a:t>
            </a:r>
            <a:r>
              <a:rPr lang="ru-RU" dirty="0" err="1"/>
              <a:t>пятиюродного</a:t>
            </a:r>
            <a:r>
              <a:rPr lang="ru-RU" dirty="0"/>
              <a:t> брата. </a:t>
            </a:r>
          </a:p>
          <a:p>
            <a:pPr algn="ctr"/>
            <a:r>
              <a:rPr lang="ru-RU" dirty="0"/>
              <a:t>Нельзя решать все проблемы криками и скандалами. Необходимо понимать, что ваш ребенок - это личность, с его мнением нужно считаться. Но он также должен отдавать себе отчет, что родителей следует уважать и ценить, иначе выстроить нормального диалога не получится. </a:t>
            </a:r>
          </a:p>
          <a:p>
            <a:pPr algn="ctr"/>
            <a:endParaRPr lang="ru-RU" dirty="0"/>
          </a:p>
          <a:p>
            <a:endParaRPr lang="ru-RU" dirty="0"/>
          </a:p>
        </p:txBody>
      </p:sp>
    </p:spTree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2fons.ru-36222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0"/>
            <a:ext cx="9144001" cy="6858000"/>
          </a:xfrm>
          <a:prstGeom prst="rect">
            <a:avLst/>
          </a:prstGeom>
        </p:spPr>
      </p:pic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>
                <a:solidFill>
                  <a:srgbClr val="C00000"/>
                </a:solidFill>
              </a:rPr>
              <a:t>Уважаемые родители!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1127" y="1686508"/>
            <a:ext cx="9144000" cy="3902732"/>
          </a:xfrm>
        </p:spPr>
        <p:txBody>
          <a:bodyPr>
            <a:normAutofit lnSpcReduction="10000"/>
          </a:bodyPr>
          <a:lstStyle/>
          <a:p>
            <a:pPr algn="ctr">
              <a:buNone/>
            </a:pPr>
            <a:r>
              <a:rPr lang="ru-RU" sz="4000" dirty="0"/>
              <a:t>Общение с детьми - это кропотливый и каждодневный труд, верьте в себя, любите своих детей.</a:t>
            </a:r>
          </a:p>
          <a:p>
            <a:pPr algn="ctr">
              <a:buNone/>
            </a:pPr>
            <a:r>
              <a:rPr lang="ru-RU" sz="4000" b="1" dirty="0"/>
              <a:t>Безопасность детей - забота взрослых! </a:t>
            </a:r>
          </a:p>
          <a:p>
            <a:pPr algn="ctr">
              <a:buNone/>
            </a:pPr>
            <a:r>
              <a:rPr lang="ru-RU" sz="4000" b="1" dirty="0"/>
              <a:t>Помните, что ДЕТИ, могут стать жертвами преступлений!</a:t>
            </a:r>
            <a:endParaRPr lang="ru-RU" dirty="0"/>
          </a:p>
        </p:txBody>
      </p:sp>
    </p:spTree>
  </p:cSld>
  <p:clrMapOvr>
    <a:masterClrMapping/>
  </p:clrMapOvr>
  <p:transition/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242</TotalTime>
  <Words>609</Words>
  <Application>Microsoft Office PowerPoint</Application>
  <PresentationFormat>Экран (4:3)</PresentationFormat>
  <Paragraphs>58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7" baseType="lpstr">
      <vt:lpstr>BatangChe</vt:lpstr>
      <vt:lpstr>GungsuhChe</vt:lpstr>
      <vt:lpstr>Arial</vt:lpstr>
      <vt:lpstr>Bookman Old Style</vt:lpstr>
      <vt:lpstr>Calibri</vt:lpstr>
      <vt:lpstr>Times New Roman</vt:lpstr>
      <vt:lpstr>Тема Office</vt:lpstr>
      <vt:lpstr>Презентация PowerPoint</vt:lpstr>
      <vt:lpstr>Что значит «вписка»? </vt:lpstr>
      <vt:lpstr> Употребление алкоголя и другие вредные привычки воспринимаются подростками как псевдовзрослость.  У большинства нет страха, что с ними может произойти нечто плохое. </vt:lpstr>
      <vt:lpstr>Подросток и группа. Почему опасно?</vt:lpstr>
      <vt:lpstr>   Каковы последствия?    </vt:lpstr>
      <vt:lpstr> На что следует обратить внимание родителям:</vt:lpstr>
      <vt:lpstr>Важно:</vt:lpstr>
      <vt:lpstr>Чего следует избегать?</vt:lpstr>
      <vt:lpstr>Уважаемые родители!</vt:lpstr>
      <vt:lpstr>Контакты: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</dc:title>
  <dc:creator>DubrovinaEA</dc:creator>
  <cp:lastModifiedBy>RePack by Diakov</cp:lastModifiedBy>
  <cp:revision>27</cp:revision>
  <dcterms:created xsi:type="dcterms:W3CDTF">2018-02-20T08:11:54Z</dcterms:created>
  <dcterms:modified xsi:type="dcterms:W3CDTF">2020-12-14T08:35:04Z</dcterms:modified>
</cp:coreProperties>
</file>