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58" r:id="rId2"/>
    <p:sldId id="257" r:id="rId3"/>
    <p:sldId id="296" r:id="rId4"/>
    <p:sldId id="298" r:id="rId5"/>
    <p:sldId id="297" r:id="rId6"/>
    <p:sldId id="268" r:id="rId7"/>
    <p:sldId id="274" r:id="rId8"/>
    <p:sldId id="288" r:id="rId9"/>
    <p:sldId id="293" r:id="rId10"/>
    <p:sldId id="280" r:id="rId11"/>
    <p:sldId id="281" r:id="rId12"/>
    <p:sldId id="273" r:id="rId13"/>
    <p:sldId id="271" r:id="rId14"/>
    <p:sldId id="276" r:id="rId15"/>
    <p:sldId id="278" r:id="rId16"/>
    <p:sldId id="289" r:id="rId17"/>
    <p:sldId id="290" r:id="rId18"/>
    <p:sldId id="286" r:id="rId19"/>
    <p:sldId id="269" r:id="rId20"/>
    <p:sldId id="270" r:id="rId21"/>
    <p:sldId id="295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C19C1F-CA92-4D5F-8200-2630F9C1BCFB}">
          <p14:sldIdLst>
            <p14:sldId id="258"/>
            <p14:sldId id="257"/>
            <p14:sldId id="296"/>
            <p14:sldId id="298"/>
            <p14:sldId id="297"/>
            <p14:sldId id="268"/>
            <p14:sldId id="274"/>
            <p14:sldId id="288"/>
            <p14:sldId id="293"/>
            <p14:sldId id="280"/>
            <p14:sldId id="281"/>
            <p14:sldId id="273"/>
            <p14:sldId id="271"/>
            <p14:sldId id="276"/>
            <p14:sldId id="278"/>
            <p14:sldId id="289"/>
            <p14:sldId id="290"/>
            <p14:sldId id="286"/>
            <p14:sldId id="269"/>
            <p14:sldId id="270"/>
            <p14:sldId id="295"/>
            <p14:sldId id="275"/>
          </p14:sldIdLst>
        </p14:section>
        <p14:section name="Раздел без заголовка" id="{2786E0CB-1CDF-4D28-80B8-0CBF3E00375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0345"/>
    <a:srgbClr val="000066"/>
    <a:srgbClr val="FFFF99"/>
    <a:srgbClr val="003300"/>
    <a:srgbClr val="336600"/>
    <a:srgbClr val="CC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6" d="100"/>
          <a:sy n="66" d="100"/>
        </p:scale>
        <p:origin x="16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9095B-CB7E-4A80-9333-8BCEABCDEBFD}" type="datetimeFigureOut">
              <a:rPr lang="ru-RU" smtClean="0"/>
              <a:t>07.12.2020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98459-8835-4FC7-AA29-9341F57F0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6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98459-8835-4FC7-AA29-9341F57F04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2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319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73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735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3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495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54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861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2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4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0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63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42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75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9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34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342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1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136227" cy="21328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ea typeface="Batang" pitchFamily="18" charset="-127"/>
              </a:rPr>
              <a:t>Как помочь выпускнику подготовиться к экзаменам. </a:t>
            </a: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ea typeface="Batang" pitchFamily="18" charset="-127"/>
              </a:rPr>
            </a:br>
            <a: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  <a:ea typeface="Batang" pitchFamily="18" charset="-127"/>
              </a:rPr>
              <a:t>Рекомендации родителям.</a:t>
            </a:r>
            <a:b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  <a:ea typeface="Batang" pitchFamily="18" charset="-127"/>
              </a:rPr>
            </a:br>
            <a:b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  <a:ea typeface="Batang" pitchFamily="18" charset="-127"/>
              </a:rPr>
            </a:br>
            <a:endParaRPr lang="ru-RU" b="1" dirty="0">
              <a:solidFill>
                <a:srgbClr val="C00000"/>
              </a:solidFill>
              <a:latin typeface="Comic Sans MS" panose="030F0702030302020204" pitchFamily="66" charset="0"/>
              <a:ea typeface="Batang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" y="1700808"/>
            <a:ext cx="9144000" cy="403244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" y="6165304"/>
            <a:ext cx="9136228" cy="6926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Comic Sans MS" panose="030F0702030302020204" pitchFamily="66" charset="0"/>
                <a:ea typeface="Batang" pitchFamily="18" charset="-127"/>
              </a:rPr>
              <a:t>Педагог-психолог МАОУ СОШ №43 г. Тюмени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  <a:ea typeface="Batang" pitchFamily="18" charset="-127"/>
              </a:rPr>
              <a:t>Сидорова Татьяна Валерьевна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219231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000" dirty="0">
                <a:latin typeface="Comic Sans MS" panose="030F0702030302020204" pitchFamily="66" charset="0"/>
              </a:rPr>
              <a:t>Окружайте ребенка во время подготовки к экзаменам определенными </a:t>
            </a:r>
            <a:r>
              <a:rPr lang="ru-RU" sz="4400" dirty="0">
                <a:latin typeface="Comic Sans MS" panose="030F0702030302020204" pitchFamily="66" charset="0"/>
              </a:rPr>
              <a:t>цветами.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889" y="5589240"/>
            <a:ext cx="6215111" cy="12687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dirty="0">
                <a:latin typeface="Comic Sans MS" panose="030F0702030302020204" pitchFamily="66" charset="0"/>
              </a:rPr>
              <a:t>Это могут быть картинки в таких тонах или канцелярские принадлежности</a:t>
            </a:r>
            <a:r>
              <a:rPr lang="ru-RU" sz="2800" dirty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 descr="C:\Users\анна\Desktop\artleo.com-16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59" y="2276872"/>
            <a:ext cx="2071702" cy="1657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анна\Desktop\iphone-4-yellow-wallpaper-01_6205-640x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559" y="4384620"/>
            <a:ext cx="2071702" cy="1643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893315" y="2192310"/>
            <a:ext cx="6250684" cy="16619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Comic Sans MS" panose="030F0702030302020204" pitchFamily="66" charset="0"/>
              </a:rPr>
              <a:t>Фиолетовый</a:t>
            </a:r>
            <a:r>
              <a:rPr lang="ru-RU" sz="2800" dirty="0">
                <a:latin typeface="Comic Sans MS" panose="030F0702030302020204" pitchFamily="66" charset="0"/>
              </a:rPr>
              <a:t> – стимулирует интеллектуальные способности и умственную активность.</a:t>
            </a:r>
          </a:p>
          <a:p>
            <a:r>
              <a:rPr lang="ru-RU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8889" y="4384620"/>
            <a:ext cx="6215111" cy="9541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latin typeface="Comic Sans MS" panose="030F0702030302020204" pitchFamily="66" charset="0"/>
              </a:rPr>
              <a:t>Желтый – способствует запоминанию.                   </a:t>
            </a: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128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91860"/>
            <a:ext cx="5318090" cy="65403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400" dirty="0">
                <a:latin typeface="Comic Sans MS" panose="030F0702030302020204" pitchFamily="66" charset="0"/>
              </a:rPr>
              <a:t>Ароматерапия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5365" y="848976"/>
            <a:ext cx="9226650" cy="385484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354013" algn="just">
              <a:buNone/>
            </a:pPr>
            <a:r>
              <a:rPr lang="ru-R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Натуральные эфирные запахи нормализуют психическое состояние человека, уравновешивают процессы, происходящие в организме. </a:t>
            </a:r>
          </a:p>
          <a:p>
            <a:pPr marL="0" indent="354013" algn="just">
              <a:buNone/>
            </a:pPr>
            <a:r>
              <a:rPr lang="ru-R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Активизации умственной деятельности, концентрации внимания, сосредоточенности способствуют </a:t>
            </a:r>
            <a:r>
              <a:rPr lang="ru-RU" sz="30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ароматы лимона, лаванды, розмарина, герани, апельсина.</a:t>
            </a:r>
          </a:p>
        </p:txBody>
      </p:sp>
      <p:pic>
        <p:nvPicPr>
          <p:cNvPr id="2051" name="Picture 3" descr="C:\Users\анна\Desktop\60530269_1276959235_011509_laven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940" y="5552796"/>
            <a:ext cx="2556183" cy="1288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2" name="Picture 4" descr="C:\Users\анна\Desktop\abb29b92b041b748032fdaa0321b77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52796"/>
            <a:ext cx="2427403" cy="1305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3" name="Picture 5" descr="C:\Users\анна\Desktop\elitefon.ru-203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4660" y="5552796"/>
            <a:ext cx="2586913" cy="130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4" name="Picture 6" descr="C:\Users\анна\Desktop\article_icon_ap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51573" y="4703821"/>
            <a:ext cx="1575077" cy="2154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7389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>
                <a:latin typeface="Comic Sans MS" panose="030F0702030302020204" pitchFamily="66" charset="0"/>
              </a:rPr>
              <a:t>Контролируйте режим подготовки ребенка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7389"/>
            <a:ext cx="9144000" cy="13779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442913" algn="just">
              <a:buNone/>
            </a:pPr>
            <a:r>
              <a:rPr lang="ru-RU" sz="2400" dirty="0">
                <a:latin typeface="Comic Sans MS" panose="030F0702030302020204" pitchFamily="66" charset="0"/>
              </a:rPr>
              <a:t>Не допускайте перегрузок, объясните ему, что он </a:t>
            </a:r>
            <a:r>
              <a:rPr lang="ru-RU" sz="2400" b="1" dirty="0">
                <a:latin typeface="Comic Sans MS" panose="030F0702030302020204" pitchFamily="66" charset="0"/>
              </a:rPr>
              <a:t>обязательно</a:t>
            </a:r>
            <a:r>
              <a:rPr lang="ru-RU" sz="2400" dirty="0">
                <a:latin typeface="Comic Sans MS" panose="030F0702030302020204" pitchFamily="66" charset="0"/>
              </a:rPr>
              <a:t> должен чередовать занятия с отдыхом. Оптимальный режим занятий – 40 минут, 10 минут перерыв.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445" y="2964425"/>
            <a:ext cx="4023555" cy="385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2945371"/>
            <a:ext cx="5220072" cy="38766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2913" algn="just">
              <a:buFont typeface="Wingdings 3" charset="2"/>
              <a:buNone/>
            </a:pPr>
            <a:r>
              <a:rPr lang="ru-RU" sz="2400" dirty="0">
                <a:latin typeface="Comic Sans MS" panose="030F0702030302020204" pitchFamily="66" charset="0"/>
              </a:rPr>
              <a:t>В перерыве лучше заняться </a:t>
            </a:r>
            <a:r>
              <a:rPr lang="ru-RU" sz="2400" b="1" dirty="0">
                <a:latin typeface="Comic Sans MS" panose="030F0702030302020204" pitchFamily="66" charset="0"/>
              </a:rPr>
              <a:t>физической деятельностью: </a:t>
            </a:r>
            <a:r>
              <a:rPr lang="ru-RU" sz="2400" dirty="0">
                <a:latin typeface="Comic Sans MS" panose="030F0702030302020204" pitchFamily="66" charset="0"/>
              </a:rPr>
              <a:t>помыть посуду, громко спеть, потанцевать, порисовать, сделать зарядку, принять душ.</a:t>
            </a:r>
          </a:p>
          <a:p>
            <a:pPr marL="0" indent="442913" algn="just">
              <a:buFont typeface="Wingdings 3" charset="2"/>
              <a:buNone/>
            </a:pPr>
            <a:r>
              <a:rPr lang="ru-RU" altLang="ru-RU" sz="2400" dirty="0">
                <a:latin typeface="Comic Sans MS" panose="030F0702030302020204" pitchFamily="66" charset="0"/>
              </a:rPr>
              <a:t>Выполнение таких упражнений, как: кувырок, «свеча», стойка на голове усиливают приток крови к клеткам мозга.</a:t>
            </a:r>
            <a:endParaRPr lang="ru-RU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400" b="1" dirty="0">
                <a:latin typeface="Comic Sans MS" panose="030F0702030302020204" pitchFamily="66" charset="0"/>
              </a:rPr>
              <a:t>Соблюдайте режим дня</a:t>
            </a:r>
            <a:r>
              <a:rPr lang="ru-RU" sz="44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39819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354013" algn="just">
              <a:buNone/>
            </a:pPr>
            <a:r>
              <a:rPr lang="ru-RU" sz="2400" dirty="0">
                <a:latin typeface="Comic Sans MS" panose="030F0702030302020204" pitchFamily="66" charset="0"/>
              </a:rPr>
              <a:t>Сон должен быть не менее 8 часов. </a:t>
            </a:r>
          </a:p>
          <a:p>
            <a:pPr marL="0" indent="354013" algn="just">
              <a:buNone/>
            </a:pPr>
            <a:r>
              <a:rPr lang="ru-RU" sz="2400" dirty="0">
                <a:latin typeface="Comic Sans MS" panose="030F0702030302020204" pitchFamily="66" charset="0"/>
              </a:rPr>
              <a:t>Каждый день находите возможность 1-1,5 часа бывать на свежем воздухе, отводить время для спортивных  упражнений, физических нагрузок. </a:t>
            </a:r>
          </a:p>
          <a:p>
            <a:pPr marL="0" indent="354013" algn="just">
              <a:buNone/>
            </a:pPr>
            <a:r>
              <a:rPr lang="ru-RU" sz="2400" dirty="0">
                <a:latin typeface="Comic Sans MS" panose="030F0702030302020204" pitchFamily="66" charset="0"/>
              </a:rPr>
              <a:t>Учитывайте биологические ритмы ребенка при подготовке к экзаменам. Лучшее время для занятий – с 9.00 до 13.00 и с 16.30 до 19.30. Определи кто Ваш ребёнок: «сова» или «жаворонок», и в зависимости от этого максимально используй утренние или вечерние часы.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1" y="4818677"/>
            <a:ext cx="2981075" cy="198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572" y="4829551"/>
            <a:ext cx="2987826" cy="1992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028" y="4793227"/>
            <a:ext cx="3021943" cy="206477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58"/>
            <a:ext cx="9144000" cy="83671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>
                <a:latin typeface="Comic Sans MS" panose="030F0702030302020204" pitchFamily="66" charset="0"/>
              </a:rPr>
              <a:t>Продукты, которые помогают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43171"/>
            <a:ext cx="7816765" cy="6014829"/>
          </a:xfrm>
        </p:spPr>
        <p:txBody>
          <a:bodyPr>
            <a:noAutofit/>
          </a:bodyPr>
          <a:lstStyle/>
          <a:p>
            <a:pPr marL="0" indent="530225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МОРКОВЬ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облегчает заучивание чего-либо наизусть за счёт того, что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стимулируется обмен веществ в мозгу.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Полезна тарелочка тёртой моркови с растительным маслом или сметаной.</a:t>
            </a:r>
          </a:p>
          <a:p>
            <a:pPr marL="0" indent="530225" algn="just">
              <a:buNone/>
            </a:pPr>
            <a:endParaRPr lang="ru-RU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530225" algn="just">
              <a:buNone/>
              <a:tabLst>
                <a:tab pos="530225" algn="l"/>
              </a:tabLst>
            </a:pP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АНАНАС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стабилизирует работу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памяти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содержит витамин С.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Достаточно 1 стакана сока в день. </a:t>
            </a:r>
          </a:p>
          <a:p>
            <a:pPr marL="0" indent="530225" algn="just">
              <a:buNone/>
            </a:pPr>
            <a:endParaRPr lang="ru-RU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530225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КРЕВЕТКИ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снабжают мозг жирными кислотами, которые не дадут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вниманию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ослабнуть.</a:t>
            </a:r>
          </a:p>
          <a:p>
            <a:pPr marL="0" indent="530225" algn="just">
              <a:buNone/>
            </a:pPr>
            <a:endParaRPr lang="ru-RU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lvl="0" indent="530225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ОРЕХИ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укрепляют нервную систему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стимулируют работу головного мозга.</a:t>
            </a:r>
          </a:p>
          <a:p>
            <a:pPr marL="0" lvl="0" indent="530225" algn="just">
              <a:buNone/>
            </a:pPr>
            <a:endParaRPr lang="ru-RU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lvl="0" indent="530225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ЧЕРНИКА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способствует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кровообращению мозга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  </a:t>
            </a:r>
          </a:p>
        </p:txBody>
      </p:sp>
      <p:pic>
        <p:nvPicPr>
          <p:cNvPr id="43011" name="Picture 3" descr="C:\Users\анна\Desktop\178.jpg"/>
          <p:cNvPicPr>
            <a:picLocks noChangeAspect="1" noChangeArrowheads="1"/>
          </p:cNvPicPr>
          <p:nvPr/>
        </p:nvPicPr>
        <p:blipFill>
          <a:blip r:embed="rId2">
            <a:lum bright="-1000"/>
          </a:blip>
          <a:srcRect/>
          <a:stretch>
            <a:fillRect/>
          </a:stretch>
        </p:blipFill>
        <p:spPr bwMode="auto">
          <a:xfrm>
            <a:off x="7768964" y="843170"/>
            <a:ext cx="1386376" cy="1190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012" name="Picture 4" descr="C:\Users\анна\Desktop\99303216_114701_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5676" y="2043946"/>
            <a:ext cx="1387468" cy="1169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3" descr="C:\Users\анна\Desktop\Mozhno_li_est_krevetki_v_po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6765" y="3232524"/>
            <a:ext cx="1368152" cy="1219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4" descr="C:\Users\анна\Desktop\105599730_23OREH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6765" y="4452290"/>
            <a:ext cx="1384613" cy="1207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5" descr="C:\Users\анна\Desktop\97314f81879c59d2895a96eac74de6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8710" y="5691423"/>
            <a:ext cx="1397297" cy="1146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" y="0"/>
            <a:ext cx="7070222" cy="6858000"/>
          </a:xfrm>
        </p:spPr>
        <p:txBody>
          <a:bodyPr>
            <a:noAutofit/>
          </a:bodyPr>
          <a:lstStyle/>
          <a:p>
            <a:pPr marL="0" lvl="0" indent="354013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БАНАНЫ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способствуют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выделению </a:t>
            </a:r>
            <a:r>
              <a:rPr lang="ru-RU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эндорфина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-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«гормона счастья».</a:t>
            </a:r>
          </a:p>
          <a:p>
            <a:pPr marL="0" lvl="0" indent="354013" algn="just">
              <a:buNone/>
            </a:pP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lvl="0" indent="354013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КЛУБНИКА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нейтрализует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отрицательные эмоции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 Минимум 150 г в день.</a:t>
            </a:r>
          </a:p>
          <a:p>
            <a:pPr marL="0" lvl="0" indent="354013" algn="just">
              <a:buNone/>
            </a:pP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354013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ЛИМОН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облегчает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восприятие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информации за счёт витамина С.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354013" algn="just">
              <a:buNone/>
            </a:pP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354013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КАПУСТА снимает нервозность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так как снижает активность щитовидной железы.</a:t>
            </a:r>
          </a:p>
          <a:p>
            <a:pPr marL="0" indent="354013" algn="just">
              <a:buNone/>
            </a:pP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lvl="0" indent="354013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РЕПЧАТЫЙ ЛУК помогает при умственном переутомлении.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Минимальная доза: половина средней луковицы ежедневно.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45060" name="Picture 4" descr="C:\Users\анна\Desktop\8272_64912_19062013154744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0223" y="0"/>
            <a:ext cx="2073777" cy="143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061" name="Picture 5" descr="C:\Users\анна\Desktop\klubnika-sadova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0223" y="1416654"/>
            <a:ext cx="2114465" cy="132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062" name="Picture 6" descr="C:\Users\анна\Desktop\c-vitamini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9878" y="2739705"/>
            <a:ext cx="2114465" cy="1453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3" descr="C:\Users\анна\Desktop\yak-mozhna-polpshiti-zr-v-domashnh-umovah_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0274" y="4193669"/>
            <a:ext cx="2053671" cy="1304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4" descr="C:\Users\анна\Desktop\8c435e3c7b088c1d299997bae0d_pre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4742" y="5498065"/>
            <a:ext cx="2071848" cy="1359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comb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2473740"/>
            <a:ext cx="9144000" cy="4462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2913" algn="just"/>
            <a:r>
              <a:rPr lang="ru-R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Напитки с большим содержанием сахара </a:t>
            </a:r>
            <a:r>
              <a:rPr lang="ru-RU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лучше избегать</a:t>
            </a:r>
            <a:r>
              <a:rPr lang="ru-R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, так как из-за них уровень энергии падает сразу после того, как Вы их выпьете.</a:t>
            </a:r>
          </a:p>
          <a:p>
            <a:pPr indent="442913" algn="just"/>
            <a:endParaRPr lang="ru-RU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442913" algn="just"/>
            <a:r>
              <a:rPr lang="ru-R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Не приучайте детей </a:t>
            </a:r>
            <a:r>
              <a:rPr lang="ru-RU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к кофеину </a:t>
            </a:r>
            <a:r>
              <a:rPr lang="ru-R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(чаю, кофе или кока-коле). Из-за  кофеина на следующий день человек будет чувствовать себя устало и будет больше нервничать.</a:t>
            </a:r>
          </a:p>
          <a:p>
            <a:pPr indent="442913" algn="just"/>
            <a:endParaRPr lang="ru-RU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77" y="0"/>
            <a:ext cx="3406623" cy="247374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9" y="0"/>
            <a:ext cx="5737377" cy="2473740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524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4013" algn="just"/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Нужно пить больше воды в день перед экзаменом, но желательно задолго, чтобы вода полностью прошла через организм.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660"/>
            <a:ext cx="91440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90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33479" cy="21236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Comic Sans MS" panose="030F0702030302020204" pitchFamily="66" charset="0"/>
              </a:rPr>
              <a:t>Не нужно давать успокоительные – </a:t>
            </a:r>
          </a:p>
          <a:p>
            <a:pPr algn="ctr"/>
            <a:r>
              <a:rPr lang="ru-RU" sz="4400" b="1" dirty="0">
                <a:latin typeface="Comic Sans MS" panose="030F0702030302020204" pitchFamily="66" charset="0"/>
              </a:rPr>
              <a:t>пустырник, глицин</a:t>
            </a:r>
            <a:r>
              <a:rPr lang="ru-RU" sz="4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343" y="2141913"/>
            <a:ext cx="4716086" cy="471608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41992" y="2795642"/>
            <a:ext cx="3826945" cy="3600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5235953" y="2865532"/>
            <a:ext cx="3598247" cy="354876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2114687"/>
            <a:ext cx="4431343" cy="47705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1600" dirty="0">
              <a:latin typeface="Comic Sans MS" panose="030F0702030302020204" pitchFamily="66" charset="0"/>
            </a:endParaRPr>
          </a:p>
          <a:p>
            <a:pPr algn="ctr"/>
            <a:r>
              <a:rPr lang="ru-RU" sz="3600" dirty="0">
                <a:latin typeface="Comic Sans MS" panose="030F0702030302020204" pitchFamily="66" charset="0"/>
              </a:rPr>
              <a:t>Это замедляет реакцию. </a:t>
            </a:r>
          </a:p>
          <a:p>
            <a:pPr algn="ctr"/>
            <a:r>
              <a:rPr lang="ru-RU" sz="3600" dirty="0">
                <a:latin typeface="Comic Sans MS" panose="030F0702030302020204" pitchFamily="66" charset="0"/>
              </a:rPr>
              <a:t>А ребенку на экзамене нужна быстрая реакция.</a:t>
            </a:r>
          </a:p>
          <a:p>
            <a:pPr algn="ctr"/>
            <a:endParaRPr lang="ru-RU" sz="3600" dirty="0">
              <a:latin typeface="Comic Sans MS" panose="030F0702030302020204" pitchFamily="66" charset="0"/>
            </a:endParaRPr>
          </a:p>
          <a:p>
            <a:pPr algn="ctr"/>
            <a:endParaRPr lang="ru-RU" sz="3600" dirty="0">
              <a:latin typeface="Comic Sans MS" panose="030F0702030302020204" pitchFamily="66" charset="0"/>
            </a:endParaRPr>
          </a:p>
          <a:p>
            <a:pPr algn="ctr"/>
            <a:endParaRPr lang="ru-RU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>
                <a:latin typeface="Comic Sans MS" panose="030F0702030302020204" pitchFamily="66" charset="0"/>
              </a:rPr>
              <a:t>Подбадривайте детей!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19442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354013" algn="just">
              <a:lnSpc>
                <a:spcPct val="120000"/>
              </a:lnSpc>
              <a:buNone/>
            </a:pPr>
            <a:r>
              <a:rPr lang="ru-RU" sz="3900" dirty="0">
                <a:latin typeface="Comic Sans MS" panose="030F0702030302020204" pitchFamily="66" charset="0"/>
              </a:rPr>
              <a:t>Хвалите их за то, что они делают хорошо.</a:t>
            </a:r>
          </a:p>
          <a:p>
            <a:pPr marL="0" indent="354013" algn="just">
              <a:lnSpc>
                <a:spcPct val="120000"/>
              </a:lnSpc>
              <a:buNone/>
            </a:pPr>
            <a:r>
              <a:rPr lang="ru-RU" sz="3900" dirty="0">
                <a:latin typeface="Comic Sans MS" panose="030F0702030302020204" pitchFamily="66" charset="0"/>
              </a:rPr>
              <a:t>Повышайте их уверенность в себе, так как чем больше ребенок боится неудачи, тем более вероятность допущения ошибок.</a:t>
            </a:r>
            <a:endParaRPr lang="ru-RU" sz="3200" dirty="0">
              <a:latin typeface="+mj-lt"/>
            </a:endParaRPr>
          </a:p>
        </p:txBody>
      </p:sp>
      <p:pic>
        <p:nvPicPr>
          <p:cNvPr id="6" name="Picture 2" descr="http://builduptoday.com/images/stories/personal/psihicheskoe-zdorove/stop-str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852936"/>
            <a:ext cx="6221962" cy="4005063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357166"/>
            <a:ext cx="5572132" cy="6072230"/>
          </a:xfrm>
        </p:spPr>
        <p:txBody>
          <a:bodyPr>
            <a:normAutofit/>
          </a:bodyPr>
          <a:lstStyle/>
          <a:p>
            <a:br>
              <a:rPr lang="ru-RU" sz="5400" dirty="0">
                <a:solidFill>
                  <a:srgbClr val="FFFF99"/>
                </a:solidFill>
              </a:rPr>
            </a:br>
            <a:endParaRPr lang="ru-RU" sz="5400" dirty="0">
              <a:solidFill>
                <a:srgbClr val="FFFF99"/>
              </a:solidFill>
              <a:latin typeface="Arial Black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-16103"/>
            <a:ext cx="9144000" cy="698652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Именно </a:t>
            </a:r>
            <a:r>
              <a:rPr kumimoji="0" lang="ru-RU" sz="3200" b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Ваша поддержка нужна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выпускнику</a:t>
            </a:r>
            <a:r>
              <a:rPr lang="ru-RU" sz="3200" dirty="0">
                <a:solidFill>
                  <a:srgbClr val="000066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прежде всего.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Comic Sans MS" panose="030F0702030302020204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Часто родители</a:t>
            </a:r>
            <a:r>
              <a:rPr kumimoji="0" lang="ru-RU" sz="3200" u="none" strike="noStrike" cap="none" normalizeH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переживают</a:t>
            </a:r>
            <a:r>
              <a:rPr lang="ru-RU" sz="3200" dirty="0">
                <a:solidFill>
                  <a:srgbClr val="000066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ответственные моменты в жизни своих детей</a:t>
            </a:r>
            <a:r>
              <a:rPr lang="ru-RU" sz="3200" dirty="0">
                <a:solidFill>
                  <a:srgbClr val="000066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гораздо острее, чем свои.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Но взрослому человеку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гораздо легче справиться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с собственным волнением, взяв себя в руки</a:t>
            </a: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chemeClr val="bg2">
                  <a:lumMod val="25000"/>
                </a:schemeClr>
              </a:solidFill>
              <a:latin typeface="Comic Sans MS" panose="030F0702030302020204" pitchFamily="66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Наличие семейных традиций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является одним из важных факторов, определяющих зону стабильности </a:t>
            </a:r>
            <a:r>
              <a:rPr lang="ru-RU" sz="3200" b="1" i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рабенка</a:t>
            </a:r>
            <a:r>
              <a:rPr lang="ru-RU" sz="32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32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88245" cy="8367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dirty="0">
                <a:latin typeface="Comic Sans MS" panose="030F0702030302020204" pitchFamily="66" charset="0"/>
              </a:rPr>
              <a:t>Наблюдайте за самочувствием ребенка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3"/>
            <a:ext cx="9144000" cy="14401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354013" algn="just">
              <a:lnSpc>
                <a:spcPct val="120000"/>
              </a:lnSpc>
              <a:buNone/>
            </a:pPr>
            <a:r>
              <a:rPr lang="ru-RU" sz="3000" dirty="0">
                <a:latin typeface="Comic Sans MS" panose="030F0702030302020204" pitchFamily="66" charset="0"/>
              </a:rPr>
              <a:t>Никто, кроме Вас, не сможет вовремя заметить и предотвратить ухудшение состояния ребенка, связанное с переутомлением, стрессом.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872"/>
            <a:ext cx="9144000" cy="457895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866"/>
            <a:ext cx="9144000" cy="68018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530225" algn="just"/>
            <a:r>
              <a:rPr lang="ru-RU" altLang="ru-RU" sz="3000" dirty="0">
                <a:latin typeface="Comic Sans MS" panose="030F0702030302020204" pitchFamily="66" charset="0"/>
              </a:rPr>
              <a:t>В процессе подготовки к экзамену не увеличивайте тревожность ребенка обсуждением количества баллов, которые он может получить на экзамене. </a:t>
            </a:r>
          </a:p>
          <a:p>
            <a:pPr indent="530225" algn="just"/>
            <a:r>
              <a:rPr lang="ru-RU" altLang="ru-RU" sz="3000" dirty="0">
                <a:latin typeface="Comic Sans MS" panose="030F0702030302020204" pitchFamily="66" charset="0"/>
              </a:rPr>
              <a:t>Ребенку всегда передается волнение родителей. И если взрослые в ответственный момент могут справиться со своими эмоциями, то ребенок может эмоционально «сорваться».</a:t>
            </a:r>
          </a:p>
          <a:p>
            <a:pPr indent="530225" algn="just"/>
            <a:endParaRPr lang="ru-RU" altLang="ru-RU" sz="3000" b="1" dirty="0">
              <a:latin typeface="Comic Sans MS" panose="030F0702030302020204" pitchFamily="66" charset="0"/>
            </a:endParaRPr>
          </a:p>
          <a:p>
            <a:pPr indent="530225" algn="ctr"/>
            <a:r>
              <a:rPr lang="ru-RU" altLang="ru-RU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Постарайтесь справиться со своими эмоциями, чтобы Ваше волнение не передалось ребенку!</a:t>
            </a:r>
          </a:p>
          <a:p>
            <a:pPr indent="530225" algn="ctr"/>
            <a:endParaRPr lang="ru-RU" altLang="ru-RU" sz="1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altLang="ru-RU" sz="3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Помните: </a:t>
            </a:r>
            <a:r>
              <a:rPr lang="ru-RU" altLang="ru-RU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самое главное - снизить напряжение и тревожность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15749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044" y="0"/>
            <a:ext cx="9216087" cy="685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ru-RU" altLang="ru-RU" sz="2800" dirty="0">
                <a:latin typeface="Comic Sans MS" panose="030F0702030302020204" pitchFamily="66" charset="0"/>
              </a:rPr>
            </a:br>
            <a:br>
              <a:rPr lang="ru-RU" altLang="ru-RU" sz="2800" dirty="0">
                <a:latin typeface="Comic Sans MS" panose="030F0702030302020204" pitchFamily="66" charset="0"/>
              </a:rPr>
            </a:br>
            <a:br>
              <a:rPr lang="ru-RU" altLang="ru-RU" sz="2800" dirty="0">
                <a:latin typeface="Comic Sans MS" panose="030F0702030302020204" pitchFamily="66" charset="0"/>
              </a:rPr>
            </a:br>
            <a:r>
              <a:rPr lang="ru-RU" altLang="ru-RU" sz="2800" dirty="0">
                <a:latin typeface="Comic Sans MS" panose="030F0702030302020204" pitchFamily="66" charset="0"/>
              </a:rPr>
              <a:t>Великий французский просветитель Вольтер сказал: </a:t>
            </a:r>
            <a:br>
              <a:rPr lang="ru-RU" altLang="ru-RU" sz="2800" dirty="0">
                <a:latin typeface="Comic Sans MS" panose="030F0702030302020204" pitchFamily="66" charset="0"/>
              </a:rPr>
            </a:br>
            <a: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«Эмоции - это ветер, который надувает парус судна. </a:t>
            </a:r>
            <a:b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Он может привести корабль в движение, </a:t>
            </a:r>
            <a:b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может потопить его…»</a:t>
            </a:r>
            <a:b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b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br>
              <a:rPr lang="ru-RU" alt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Уважаемые родители!</a:t>
            </a:r>
            <a:b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Ваша любовь и поддержка – самая важная помощь </a:t>
            </a:r>
            <a:b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  <a:t>для Вашего ребенка!</a:t>
            </a:r>
            <a:b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br>
              <a:rPr lang="ru-RU" sz="2800" b="1" i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sz="2800" b="1" i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2110159"/>
            <a:ext cx="9138758" cy="47705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0225" algn="just">
              <a:defRPr/>
            </a:pPr>
            <a:r>
              <a:rPr lang="ru-RU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1. Характеристики стрессового события.</a:t>
            </a:r>
          </a:p>
          <a:p>
            <a:pPr marL="987425" algn="just">
              <a:defRPr/>
            </a:pPr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- Частота возникновения;</a:t>
            </a:r>
          </a:p>
          <a:p>
            <a:pPr marL="987425" algn="just">
              <a:defRPr/>
            </a:pPr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- Длительность воздействия;</a:t>
            </a:r>
          </a:p>
          <a:p>
            <a:pPr marL="987425" algn="just">
              <a:defRPr/>
            </a:pPr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- Интенсивность воздействия;</a:t>
            </a:r>
          </a:p>
          <a:p>
            <a:pPr marL="1444625" indent="-457200" algn="just">
              <a:buFontTx/>
              <a:buChar char="-"/>
              <a:defRPr/>
            </a:pPr>
            <a:r>
              <a:rPr lang="ru-RU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Эмоциональная окрашенность.</a:t>
            </a:r>
          </a:p>
          <a:p>
            <a:pPr marL="987425" algn="just">
              <a:defRPr/>
            </a:pP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530225" algn="just">
              <a:defRPr/>
            </a:pPr>
            <a:r>
              <a:rPr lang="ru-RU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2. Прошлый опыт (положительный).</a:t>
            </a:r>
          </a:p>
          <a:p>
            <a:pPr indent="530225" algn="just">
              <a:defRPr/>
            </a:pP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530225" algn="just">
              <a:defRPr/>
            </a:pPr>
            <a:r>
              <a:rPr lang="ru-RU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3. Осведомленность о ситуации.</a:t>
            </a:r>
          </a:p>
          <a:p>
            <a:pPr indent="530225" algn="just">
              <a:defRPr/>
            </a:pPr>
            <a:endParaRPr lang="ru-RU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2"/>
            <a:ext cx="9144000" cy="21328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Факторы, влияющие на психологическое развитие стресса</a:t>
            </a:r>
            <a:endParaRPr lang="ru-RU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357166"/>
            <a:ext cx="5572132" cy="6072230"/>
          </a:xfrm>
        </p:spPr>
        <p:txBody>
          <a:bodyPr>
            <a:normAutofit/>
          </a:bodyPr>
          <a:lstStyle/>
          <a:p>
            <a:br>
              <a:rPr lang="ru-RU" sz="5400" dirty="0">
                <a:solidFill>
                  <a:srgbClr val="FFFF99"/>
                </a:solidFill>
              </a:rPr>
            </a:br>
            <a:endParaRPr lang="ru-RU" sz="5400" dirty="0">
              <a:solidFill>
                <a:srgbClr val="FFFF99"/>
              </a:solidFill>
              <a:latin typeface="Arial Black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827888"/>
            <a:ext cx="9167418" cy="5030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ru-RU" sz="2400" b="1" i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Тип нервной системы (темперамент)</a:t>
            </a:r>
          </a:p>
          <a:p>
            <a:pPr indent="442913" algn="just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Меланхолики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-  тревога или испуг, фобия или невротическая тревожность с нервозностью и бессонницей.</a:t>
            </a:r>
          </a:p>
          <a:p>
            <a:pPr algn="just">
              <a:defRPr/>
            </a:pP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442913" algn="just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Холерики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- гнев, страх неудачи и потери контроля, боязнь совершить ошибку.</a:t>
            </a:r>
          </a:p>
          <a:p>
            <a:pPr algn="just">
              <a:defRPr/>
            </a:pP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442913" algn="just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Флегматики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- снижается активность щитовидной железы, замедляется обмен веществ и может повышаться содержание сахара в крови,  «нажимают» на еду, испытывают состояние «умственной тяжести», вялости, пересыпания. </a:t>
            </a:r>
          </a:p>
          <a:p>
            <a:pPr algn="just">
              <a:defRPr/>
            </a:pP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442913" algn="just">
              <a:buFont typeface="Wingdings" panose="05000000000000000000" pitchFamily="2" charset="2"/>
              <a:buChar char="ü"/>
              <a:defRPr/>
            </a:pPr>
            <a:r>
              <a:rPr lang="ru-RU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Сангвиники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– легче всего справляются со стрессами.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9167418" cy="18428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Физиологические особенности, обеспечивающие повышенную стрессоустойчивость</a:t>
            </a:r>
            <a:endParaRPr lang="ru-RU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357166"/>
            <a:ext cx="5572132" cy="6072230"/>
          </a:xfrm>
        </p:spPr>
        <p:txBody>
          <a:bodyPr>
            <a:normAutofit/>
          </a:bodyPr>
          <a:lstStyle/>
          <a:p>
            <a:br>
              <a:rPr lang="ru-RU" sz="5400" dirty="0">
                <a:solidFill>
                  <a:srgbClr val="FFFF99"/>
                </a:solidFill>
              </a:rPr>
            </a:br>
            <a:endParaRPr lang="ru-RU" sz="5400" dirty="0">
              <a:solidFill>
                <a:srgbClr val="FFFF99"/>
              </a:solidFill>
              <a:latin typeface="Arial Black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059" y="1194153"/>
            <a:ext cx="9137941" cy="57554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633413" algn="just">
              <a:defRPr/>
            </a:pPr>
            <a:r>
              <a:rPr lang="ru-RU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1. Уровень самооценки.</a:t>
            </a:r>
          </a:p>
          <a:p>
            <a:pPr algn="just">
              <a:defRPr/>
            </a:pPr>
            <a:r>
              <a:rPr lang="ru-R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Выше самооценка = больше стрессоустойчивость.</a:t>
            </a:r>
          </a:p>
          <a:p>
            <a:pPr indent="633413" algn="just">
              <a:defRPr/>
            </a:pPr>
            <a:endParaRPr lang="ru-RU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633413" algn="just">
              <a:defRPr/>
            </a:pPr>
            <a:r>
              <a:rPr lang="ru-RU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2. Уровень субъективного контроля (ответственность)</a:t>
            </a:r>
          </a:p>
          <a:p>
            <a:pPr indent="633413" algn="just">
              <a:defRPr/>
            </a:pPr>
            <a:r>
              <a:rPr lang="ru-RU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Интерналы</a:t>
            </a:r>
            <a:r>
              <a:rPr lang="ru-R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– «Я не жертва»</a:t>
            </a:r>
          </a:p>
          <a:p>
            <a:pPr indent="633413" algn="just">
              <a:defRPr/>
            </a:pPr>
            <a:r>
              <a:rPr lang="ru-RU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Экстерналы</a:t>
            </a:r>
            <a:r>
              <a:rPr lang="ru-R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– «Я жертва», более уязвимы.</a:t>
            </a:r>
          </a:p>
          <a:p>
            <a:pPr indent="633413" algn="just">
              <a:defRPr/>
            </a:pPr>
            <a:endParaRPr lang="ru-RU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633413" algn="just">
              <a:defRPr/>
            </a:pPr>
            <a:r>
              <a:rPr lang="ru-RU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3. Уровень личностной тревожности. </a:t>
            </a:r>
          </a:p>
          <a:p>
            <a:pPr algn="just">
              <a:defRPr/>
            </a:pPr>
            <a:r>
              <a:rPr lang="ru-R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Высокая личностная тревожность = наличие невротического конфликта.</a:t>
            </a:r>
          </a:p>
          <a:p>
            <a:pPr indent="633413" algn="just">
              <a:defRPr/>
            </a:pPr>
            <a:endParaRPr lang="ru-RU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633413" algn="just">
              <a:defRPr/>
            </a:pPr>
            <a:r>
              <a:rPr lang="ru-RU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4. Баланс мотивации достижения и избегания.</a:t>
            </a:r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59" y="-99779"/>
            <a:ext cx="9144000" cy="13277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Личностные черты, обеспечивающие повышенную стрессоустойчивость</a:t>
            </a:r>
            <a:endParaRPr lang="ru-RU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" y="1400033"/>
            <a:ext cx="9144000" cy="5462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003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400" dirty="0">
                <a:latin typeface="Comic Sans MS" panose="030F0702030302020204" pitchFamily="66" charset="0"/>
              </a:rPr>
              <a:t>Самое главное в ходе подготовки к экзаменам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13175"/>
            <a:ext cx="9150956" cy="1849607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обеспечить подходящие условия для занятий;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укрепить уверенность ребёнка в себе;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снизить напряжение и тревожность ребенка.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400" dirty="0">
                <a:latin typeface="Comic Sans MS" panose="030F0702030302020204" pitchFamily="66" charset="0"/>
              </a:rPr>
              <a:t>Составьте план занятий на каждый день подготовки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100811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dirty="0">
                <a:latin typeface="+mj-lt"/>
              </a:rPr>
              <a:t>     </a:t>
            </a:r>
            <a:r>
              <a:rPr lang="ru-RU" sz="2800" dirty="0">
                <a:latin typeface="Comic Sans MS" panose="030F0702030302020204" pitchFamily="66" charset="0"/>
              </a:rPr>
              <a:t>Необходимо четко определить, </a:t>
            </a:r>
            <a:r>
              <a:rPr lang="ru-RU" sz="2800" b="1" dirty="0">
                <a:latin typeface="Comic Sans MS" panose="030F0702030302020204" pitchFamily="66" charset="0"/>
              </a:rPr>
              <a:t>что именно </a:t>
            </a:r>
            <a:r>
              <a:rPr lang="ru-RU" sz="2800" dirty="0">
                <a:latin typeface="Comic Sans MS" panose="030F0702030302020204" pitchFamily="66" charset="0"/>
              </a:rPr>
              <a:t>будет сегодня изучаться, какие разделы и темы. </a:t>
            </a:r>
          </a:p>
          <a:p>
            <a:endParaRPr lang="ru-RU" sz="18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9144000" cy="429309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" y="-18168"/>
            <a:ext cx="9168224" cy="6876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571" y="980728"/>
            <a:ext cx="9193662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4013" algn="just"/>
            <a:r>
              <a:rPr lang="ru-RU" sz="4000" dirty="0">
                <a:latin typeface="Comic Sans MS" panose="030F0702030302020204" pitchFamily="66" charset="0"/>
              </a:rPr>
              <a:t>У школьников часто проблема бывает в том, что они не могут </a:t>
            </a:r>
            <a:r>
              <a:rPr lang="ru-RU" sz="4000" b="1" dirty="0">
                <a:latin typeface="Comic Sans MS" panose="030F0702030302020204" pitchFamily="66" charset="0"/>
              </a:rPr>
              <a:t>систематизировать</a:t>
            </a:r>
            <a:r>
              <a:rPr lang="ru-RU" sz="4000" dirty="0">
                <a:latin typeface="Comic Sans MS" panose="030F0702030302020204" pitchFamily="66" charset="0"/>
              </a:rPr>
              <a:t> то, что уже знают. </a:t>
            </a:r>
          </a:p>
          <a:p>
            <a:pPr indent="354013" algn="just"/>
            <a:r>
              <a:rPr lang="ru-RU" sz="4000" dirty="0">
                <a:latin typeface="Comic Sans MS" panose="030F0702030302020204" pitchFamily="66" charset="0"/>
              </a:rPr>
              <a:t>В этом Вы можете помочь. </a:t>
            </a:r>
          </a:p>
          <a:p>
            <a:pPr indent="354013" algn="just"/>
            <a:r>
              <a:rPr lang="ru-RU" sz="4000" dirty="0">
                <a:latin typeface="Comic Sans MS" panose="030F0702030302020204" pitchFamily="66" charset="0"/>
              </a:rPr>
              <a:t>Начинайте учить с того, что ребенок знает хуже всего. </a:t>
            </a:r>
          </a:p>
        </p:txBody>
      </p:sp>
    </p:spTree>
    <p:extLst>
      <p:ext uri="{BB962C8B-B14F-4D97-AF65-F5344CB8AC3E}">
        <p14:creationId xmlns:p14="http://schemas.microsoft.com/office/powerpoint/2010/main" val="25502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224" y="-190083"/>
            <a:ext cx="9168224" cy="70788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latin typeface="Comic Sans MS" panose="030F0702030302020204" pitchFamily="66" charset="0"/>
              </a:rPr>
              <a:t>Постройте подготовку примерно так:</a:t>
            </a:r>
          </a:p>
          <a:p>
            <a:pPr indent="442913" algn="just"/>
            <a:r>
              <a:rPr lang="ru-RU" sz="3000" dirty="0">
                <a:latin typeface="Comic Sans MS" panose="030F0702030302020204" pitchFamily="66" charset="0"/>
              </a:rPr>
              <a:t>- Первое занятие: выучили тему, которую ребенок знает плохо.</a:t>
            </a:r>
          </a:p>
          <a:p>
            <a:pPr indent="442913" algn="just"/>
            <a:r>
              <a:rPr lang="ru-RU" sz="3000" dirty="0">
                <a:latin typeface="Comic Sans MS" panose="030F0702030302020204" pitchFamily="66" charset="0"/>
              </a:rPr>
              <a:t>- Второе занятие: учите новую, следующую тему, а прошлую повторяете. И так далее.</a:t>
            </a:r>
          </a:p>
          <a:p>
            <a:pPr indent="442913" algn="just"/>
            <a:endParaRPr lang="ru-RU" sz="1600" dirty="0">
              <a:latin typeface="Comic Sans MS" panose="030F0702030302020204" pitchFamily="66" charset="0"/>
            </a:endParaRPr>
          </a:p>
          <a:p>
            <a:pPr indent="442913" algn="just"/>
            <a:r>
              <a:rPr lang="ru-RU" sz="3000" dirty="0">
                <a:latin typeface="Comic Sans MS" panose="030F0702030302020204" pitchFamily="66" charset="0"/>
              </a:rPr>
              <a:t>В идеале </a:t>
            </a:r>
            <a:r>
              <a:rPr lang="ru-RU" sz="3000" b="1" dirty="0">
                <a:latin typeface="Comic Sans MS" panose="030F0702030302020204" pitchFamily="66" charset="0"/>
              </a:rPr>
              <a:t>в последние 10 дней перед экзаменом </a:t>
            </a:r>
            <a:r>
              <a:rPr lang="ru-RU" sz="3000" dirty="0">
                <a:latin typeface="Comic Sans MS" panose="030F0702030302020204" pitchFamily="66" charset="0"/>
              </a:rPr>
              <a:t>должно быть только повторение, а не зубрежка с нуля. </a:t>
            </a:r>
          </a:p>
          <a:p>
            <a:pPr indent="442913" algn="just"/>
            <a:endParaRPr lang="ru-RU" sz="1600" dirty="0">
              <a:latin typeface="Comic Sans MS" panose="030F0702030302020204" pitchFamily="66" charset="0"/>
            </a:endParaRPr>
          </a:p>
          <a:p>
            <a:pPr indent="442913" algn="just"/>
            <a:r>
              <a:rPr lang="ru-RU" sz="3000" b="1" dirty="0">
                <a:latin typeface="Comic Sans MS" panose="030F0702030302020204" pitchFamily="66" charset="0"/>
              </a:rPr>
              <a:t>В последние два дня </a:t>
            </a:r>
            <a:r>
              <a:rPr lang="ru-RU" sz="3000" dirty="0">
                <a:latin typeface="Comic Sans MS" panose="030F0702030302020204" pitchFamily="66" charset="0"/>
              </a:rPr>
              <a:t>лучше вообще ничего не учить. </a:t>
            </a:r>
          </a:p>
          <a:p>
            <a:pPr indent="442913" algn="just"/>
            <a:r>
              <a:rPr lang="ru-RU" sz="3000" dirty="0">
                <a:latin typeface="Comic Sans MS" panose="030F0702030302020204" pitchFamily="66" charset="0"/>
              </a:rPr>
              <a:t>Нужно отдохнуть. </a:t>
            </a:r>
          </a:p>
          <a:p>
            <a:pPr indent="442913" algn="just"/>
            <a:r>
              <a:rPr lang="ru-RU" sz="3000" dirty="0">
                <a:latin typeface="Comic Sans MS" panose="030F0702030302020204" pitchFamily="66" charset="0"/>
              </a:rPr>
              <a:t>Можно проговаривать во время прогулки или что-то перечитывать, чтобы вспомнить.</a:t>
            </a:r>
          </a:p>
          <a:p>
            <a:pPr indent="442913" algn="just"/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747</TotalTime>
  <Words>1064</Words>
  <Application>Microsoft Office PowerPoint</Application>
  <PresentationFormat>Экран (4:3)</PresentationFormat>
  <Paragraphs>124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Batang</vt:lpstr>
      <vt:lpstr>Arial</vt:lpstr>
      <vt:lpstr>Arial Black</vt:lpstr>
      <vt:lpstr>Calibri</vt:lpstr>
      <vt:lpstr>Comic Sans MS</vt:lpstr>
      <vt:lpstr>Times New Roman</vt:lpstr>
      <vt:lpstr>Trebuchet MS</vt:lpstr>
      <vt:lpstr>Wingdings</vt:lpstr>
      <vt:lpstr>Wingdings 3</vt:lpstr>
      <vt:lpstr>Аспект</vt:lpstr>
      <vt:lpstr>Как помочь выпускнику подготовиться к экзаменам.  Рекомендации родителям.  </vt:lpstr>
      <vt:lpstr> </vt:lpstr>
      <vt:lpstr>Презентация PowerPoint</vt:lpstr>
      <vt:lpstr> </vt:lpstr>
      <vt:lpstr> </vt:lpstr>
      <vt:lpstr>Самое главное в ходе подготовки к экзаменам </vt:lpstr>
      <vt:lpstr>Составьте план занятий на каждый день подготовки </vt:lpstr>
      <vt:lpstr>Презентация PowerPoint</vt:lpstr>
      <vt:lpstr>Презентация PowerPoint</vt:lpstr>
      <vt:lpstr>Окружайте ребенка во время подготовки к экзаменам определенными цветами.</vt:lpstr>
      <vt:lpstr>Ароматерапия</vt:lpstr>
      <vt:lpstr>Контролируйте режим подготовки ребенка</vt:lpstr>
      <vt:lpstr>Соблюдайте режим дня </vt:lpstr>
      <vt:lpstr>Продукты, которые помогают</vt:lpstr>
      <vt:lpstr>Презентация PowerPoint</vt:lpstr>
      <vt:lpstr>Презентация PowerPoint</vt:lpstr>
      <vt:lpstr>Презентация PowerPoint</vt:lpstr>
      <vt:lpstr>Презентация PowerPoint</vt:lpstr>
      <vt:lpstr>Подбадривайте детей!</vt:lpstr>
      <vt:lpstr>Наблюдайте за самочувствием ребенка</vt:lpstr>
      <vt:lpstr>Презентация PowerPoint</vt:lpstr>
      <vt:lpstr>   Великий французский просветитель Вольтер сказал:  «Эмоции - это ветер, который надувает парус судна.  Он может привести корабль в движение,  а может потопить его…»   Уважаемые родители! Ваша любовь и поддержка – самая важная помощь  для Вашего ребенка!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RePack by Diakov</cp:lastModifiedBy>
  <cp:revision>74</cp:revision>
  <dcterms:created xsi:type="dcterms:W3CDTF">2015-05-05T08:15:19Z</dcterms:created>
  <dcterms:modified xsi:type="dcterms:W3CDTF">2020-12-07T06:23:30Z</dcterms:modified>
</cp:coreProperties>
</file>