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notesMasterIdLst>
    <p:notesMasterId r:id="rId16"/>
  </p:notesMasterIdLst>
  <p:sldIdLst>
    <p:sldId id="256" r:id="rId2"/>
    <p:sldId id="293" r:id="rId3"/>
    <p:sldId id="282" r:id="rId4"/>
    <p:sldId id="258" r:id="rId5"/>
    <p:sldId id="265" r:id="rId6"/>
    <p:sldId id="257" r:id="rId7"/>
    <p:sldId id="311" r:id="rId8"/>
    <p:sldId id="277" r:id="rId9"/>
    <p:sldId id="296" r:id="rId10"/>
    <p:sldId id="309" r:id="rId11"/>
    <p:sldId id="308" r:id="rId12"/>
    <p:sldId id="304" r:id="rId13"/>
    <p:sldId id="313" r:id="rId14"/>
    <p:sldId id="306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79" autoAdjust="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80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7B1BB-3191-465D-B46D-3E54CA279818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8E0A47-ABE7-41AD-A257-7A4522B913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9673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4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A1F1B203-8BEF-4F4C-BA86-661C4D81178E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2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PlaceHolder 1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040" cy="4114440"/>
          </a:xfrm>
          <a:prstGeom prst="rect">
            <a:avLst/>
          </a:prstGeom>
        </p:spPr>
        <p:txBody>
          <a:bodyPr/>
          <a:lstStyle/>
          <a:p>
            <a:endParaRPr lang="ru-RU" sz="20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2" name="TextShape 2"/>
          <p:cNvSpPr txBox="1"/>
          <p:nvPr/>
        </p:nvSpPr>
        <p:spPr>
          <a:xfrm>
            <a:off x="3884760" y="8685360"/>
            <a:ext cx="2971440" cy="4568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pPr algn="r">
              <a:lnSpc>
                <a:spcPct val="100000"/>
              </a:lnSpc>
            </a:pPr>
            <a:fld id="{CBA65D4A-6C7C-4C98-A01C-33DD5979BF05}" type="slidenum"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/>
              </a:rPr>
              <a:pPr algn="r">
                <a:lnSpc>
                  <a:spcPct val="100000"/>
                </a:lnSpc>
              </a:pPr>
              <a:t>12</a:t>
            </a:fld>
            <a:endParaRPr lang="ru-RU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19.03.2018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eais.rkn.gov.ru/feedback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pobedish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476672"/>
            <a:ext cx="8100392" cy="1629152"/>
          </a:xfrm>
        </p:spPr>
        <p:txBody>
          <a:bodyPr>
            <a:noAutofit/>
          </a:bodyPr>
          <a:lstStyle/>
          <a:p>
            <a:pPr algn="ctr"/>
            <a:r>
              <a:rPr lang="ru-RU" sz="4000" b="1" spc="-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СУИЦИДАЛЬНОЕ ПОВЕДЕНИЕ</a:t>
            </a:r>
            <a:br>
              <a:rPr lang="ru-RU" sz="4000" b="1" spc="-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spc="-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 МОЛОДЕЖНОЙ СРЕДЕ</a:t>
            </a:r>
            <a:endParaRPr lang="ru-RU" sz="4000" b="1" spc="-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899592" y="3212976"/>
            <a:ext cx="6840760" cy="244827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6600" kern="1200" cap="none" spc="-100" baseline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43608" y="5657671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00000"/>
              </a:lnSpc>
            </a:pPr>
            <a:r>
              <a:rPr lang="ru-RU" sz="2400" b="1" spc="-1" dirty="0" smtClean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Сидорова Татьяна Валерьевна,</a:t>
            </a:r>
          </a:p>
          <a:p>
            <a:pPr algn="r">
              <a:lnSpc>
                <a:spcPct val="100000"/>
              </a:lnSpc>
            </a:pPr>
            <a:r>
              <a:rPr lang="ru-RU" sz="2400" b="1" spc="-1" dirty="0" smtClean="0">
                <a:solidFill>
                  <a:srgbClr val="00206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педагог-психолог МАОУ СОШ № 43 г. Тюмени</a:t>
            </a:r>
            <a:endParaRPr lang="ru-RU" sz="2400" spc="-1" dirty="0">
              <a:solidFill>
                <a:srgbClr val="00206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Татьяна\Desktop\4669881_durdurmak-intihar-eğitim-ölü-ağrı-tehli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079955"/>
            <a:ext cx="5472608" cy="34933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914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Консультация психотерапевта </a:t>
            </a:r>
            <a:br>
              <a:rPr lang="ru-RU" sz="40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 психиатра</a:t>
            </a:r>
            <a:endParaRPr lang="ru-RU" sz="4000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7096" y="1556792"/>
            <a:ext cx="8136904" cy="4800600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На базе  Центра суицидальной </a:t>
            </a:r>
            <a:r>
              <a:rPr lang="ru-RU" sz="3000" b="1" dirty="0" err="1">
                <a:latin typeface="Times New Roman" pitchFamily="18" charset="0"/>
                <a:cs typeface="Times New Roman" pitchFamily="18" charset="0"/>
              </a:rPr>
              <a:t>первенции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 ГБУЗ ТО «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Областной клинической психиатрической больницы» - </a:t>
            </a:r>
          </a:p>
          <a:p>
            <a:pPr marL="114300" indent="0" algn="ctr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Кабинет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кризисной помощи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buNone/>
            </a:pP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Адрес: г. Тюмень, </a:t>
            </a:r>
            <a:r>
              <a:rPr lang="ru-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ул. Герцена, 74</a:t>
            </a:r>
            <a:endParaRPr lang="ru-RU" sz="3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114300" indent="0" algn="ctr">
              <a:buNone/>
            </a:pPr>
            <a:r>
              <a:rPr lang="ru-RU" sz="3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тел. (3452) </a:t>
            </a:r>
            <a:r>
              <a:rPr lang="ru-RU" sz="3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50-66-39</a:t>
            </a:r>
          </a:p>
          <a:p>
            <a:pPr marL="114300" indent="0" algn="ctr">
              <a:buNone/>
            </a:pP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или</a:t>
            </a:r>
            <a:endParaRPr lang="ru-RU" sz="3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Телефон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доверия: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8800-2000-122</a:t>
            </a:r>
            <a:endParaRPr lang="ru-RU" sz="4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3380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TextShape 1"/>
          <p:cNvSpPr txBox="1"/>
          <p:nvPr/>
        </p:nvSpPr>
        <p:spPr>
          <a:xfrm>
            <a:off x="1043608" y="0"/>
            <a:ext cx="7920880" cy="8445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3200" b="1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удаления </a:t>
            </a:r>
            <a:r>
              <a:rPr lang="ru-RU" sz="3200" b="1" strike="noStrike" spc="-1" dirty="0" err="1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суицидогенного</a:t>
            </a:r>
            <a:r>
              <a:rPr lang="ru-RU" sz="3200" b="1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strike="noStrike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контента</a:t>
            </a:r>
          </a:p>
        </p:txBody>
      </p:sp>
      <p:pic>
        <p:nvPicPr>
          <p:cNvPr id="462" name="Объект 8"/>
          <p:cNvPicPr/>
          <p:nvPr/>
        </p:nvPicPr>
        <p:blipFill>
          <a:blip r:embed="rId2" cstate="print"/>
          <a:stretch/>
        </p:blipFill>
        <p:spPr>
          <a:xfrm>
            <a:off x="1043608" y="844560"/>
            <a:ext cx="8100392" cy="1576328"/>
          </a:xfrm>
          <a:prstGeom prst="rect">
            <a:avLst/>
          </a:prstGeom>
          <a:ln>
            <a:noFill/>
          </a:ln>
        </p:spPr>
      </p:pic>
      <p:sp>
        <p:nvSpPr>
          <p:cNvPr id="463" name="CustomShape 2"/>
          <p:cNvSpPr/>
          <p:nvPr/>
        </p:nvSpPr>
        <p:spPr>
          <a:xfrm>
            <a:off x="0" y="844560"/>
            <a:ext cx="183960" cy="367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64" name="CustomShape 3"/>
          <p:cNvSpPr/>
          <p:nvPr/>
        </p:nvSpPr>
        <p:spPr>
          <a:xfrm>
            <a:off x="4729680" y="3128040"/>
            <a:ext cx="223920" cy="2732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ru-RU" sz="12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  <a:ea typeface="Microsoft YaHei"/>
              </a:rPr>
              <a:t> 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65" name="CustomShape 4"/>
          <p:cNvSpPr/>
          <p:nvPr/>
        </p:nvSpPr>
        <p:spPr>
          <a:xfrm>
            <a:off x="1043608" y="2604960"/>
            <a:ext cx="8100392" cy="168813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r>
              <a:rPr lang="ru-RU" sz="2400" b="1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ea typeface="Microsoft YaHei"/>
                <a:cs typeface="Times New Roman" pitchFamily="18" charset="0"/>
              </a:rPr>
              <a:t>Предлагаем </a:t>
            </a:r>
            <a:r>
              <a:rPr lang="ru-RU" sz="2400" b="1" strike="noStrike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ea typeface="Microsoft YaHei"/>
                <a:cs typeface="Times New Roman" pitchFamily="18" charset="0"/>
              </a:rPr>
              <a:t>использовать </a:t>
            </a:r>
            <a:r>
              <a:rPr lang="ru-RU" sz="2400" b="1" u="sng" strike="noStrike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ea typeface="Microsoft YaHei"/>
                <a:cs typeface="Times New Roman" pitchFamily="18" charset="0"/>
                <a:hlinkClick r:id="rId3"/>
              </a:rPr>
              <a:t>https://eais.rkn.gov.ru/feedback/</a:t>
            </a:r>
            <a:endParaRPr lang="ru-RU" sz="2400" b="1" strike="noStrike" spc="-1" dirty="0">
              <a:solidFill>
                <a:srgbClr val="C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400" b="1" i="1" strike="noStrike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ea typeface="Microsoft YaHei"/>
                <a:cs typeface="Times New Roman" pitchFamily="18" charset="0"/>
              </a:rPr>
              <a:t>Удаление вредной для </a:t>
            </a:r>
            <a:r>
              <a:rPr lang="ru-RU" sz="2400" b="1" i="1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ea typeface="Microsoft YaHei"/>
                <a:cs typeface="Times New Roman" pitchFamily="18" charset="0"/>
              </a:rPr>
              <a:t>подростков </a:t>
            </a:r>
            <a:r>
              <a:rPr lang="ru-RU" sz="2400" b="1" i="1" strike="noStrike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ea typeface="Microsoft YaHei"/>
                <a:cs typeface="Times New Roman" pitchFamily="18" charset="0"/>
              </a:rPr>
              <a:t>информации, после рассмотрения материалов экспертами </a:t>
            </a:r>
            <a:r>
              <a:rPr lang="ru-RU" sz="2400" b="1" i="1" strike="noStrike" spc="-1" dirty="0" err="1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ea typeface="Microsoft YaHei"/>
                <a:cs typeface="Times New Roman" pitchFamily="18" charset="0"/>
              </a:rPr>
              <a:t>Роспотребнадзора</a:t>
            </a:r>
            <a:r>
              <a:rPr lang="ru-RU" sz="2400" b="1" i="1" strike="noStrike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ea typeface="Microsoft YaHei"/>
                <a:cs typeface="Times New Roman" pitchFamily="18" charset="0"/>
              </a:rPr>
              <a:t> осуществляется в течение 3 суток</a:t>
            </a:r>
            <a:endParaRPr lang="ru-RU" sz="2400" b="1" strike="noStrike" spc="-1" dirty="0">
              <a:solidFill>
                <a:srgbClr val="C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endParaRPr lang="ru-RU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66" name="Рисунок 9"/>
          <p:cNvPicPr/>
          <p:nvPr/>
        </p:nvPicPr>
        <p:blipFill>
          <a:blip r:embed="rId4" cstate="print"/>
          <a:stretch/>
        </p:blipFill>
        <p:spPr>
          <a:xfrm>
            <a:off x="1403648" y="4149080"/>
            <a:ext cx="7272808" cy="270892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932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Line 1"/>
          <p:cNvSpPr/>
          <p:nvPr/>
        </p:nvSpPr>
        <p:spPr>
          <a:xfrm>
            <a:off x="34920" y="0"/>
            <a:ext cx="360" cy="1557000"/>
          </a:xfrm>
          <a:prstGeom prst="line">
            <a:avLst/>
          </a:prstGeom>
          <a:ln w="130320">
            <a:solidFill>
              <a:srgbClr val="00CC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3" name="Line 2"/>
          <p:cNvSpPr/>
          <p:nvPr/>
        </p:nvSpPr>
        <p:spPr>
          <a:xfrm>
            <a:off x="34920" y="1412640"/>
            <a:ext cx="360" cy="1557360"/>
          </a:xfrm>
          <a:prstGeom prst="line">
            <a:avLst/>
          </a:prstGeom>
          <a:ln w="130320">
            <a:solidFill>
              <a:srgbClr val="00B05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4" name="Line 3"/>
          <p:cNvSpPr/>
          <p:nvPr/>
        </p:nvSpPr>
        <p:spPr>
          <a:xfrm>
            <a:off x="34920" y="2952720"/>
            <a:ext cx="360" cy="1555560"/>
          </a:xfrm>
          <a:prstGeom prst="line">
            <a:avLst/>
          </a:prstGeom>
          <a:ln w="130320">
            <a:solidFill>
              <a:srgbClr val="990099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5" name="Line 4"/>
          <p:cNvSpPr/>
          <p:nvPr/>
        </p:nvSpPr>
        <p:spPr>
          <a:xfrm>
            <a:off x="34920" y="4392360"/>
            <a:ext cx="360" cy="1557360"/>
          </a:xfrm>
          <a:prstGeom prst="line">
            <a:avLst/>
          </a:prstGeom>
          <a:ln w="130320">
            <a:solidFill>
              <a:schemeClr val="tx2">
                <a:lumMod val="60000"/>
                <a:lumOff val="4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6" name="Line 5"/>
          <p:cNvSpPr/>
          <p:nvPr/>
        </p:nvSpPr>
        <p:spPr>
          <a:xfrm>
            <a:off x="34920" y="5300640"/>
            <a:ext cx="360" cy="1557360"/>
          </a:xfrm>
          <a:prstGeom prst="line">
            <a:avLst/>
          </a:prstGeom>
          <a:ln w="130320">
            <a:solidFill>
              <a:srgbClr val="FFCC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7" name="TextShape 6"/>
          <p:cNvSpPr txBox="1"/>
          <p:nvPr/>
        </p:nvSpPr>
        <p:spPr>
          <a:xfrm>
            <a:off x="1004744" y="107315"/>
            <a:ext cx="8172400" cy="11426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800" b="1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ПРОФИЛАКТИКА</a:t>
            </a:r>
          </a:p>
          <a:p>
            <a:pPr algn="ctr">
              <a:lnSpc>
                <a:spcPct val="100000"/>
              </a:lnSpc>
            </a:pPr>
            <a:r>
              <a:rPr lang="ru-RU" sz="2800" b="1" strike="noStrike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strike="noStrike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СУИЦИДАЛЬНОГО </a:t>
            </a:r>
            <a:r>
              <a:rPr lang="ru-RU" sz="28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ПОВЕДЕНИЯ В СЕМЬЕ</a:t>
            </a:r>
            <a:endParaRPr lang="ru-RU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8" name="TextShape 7"/>
          <p:cNvSpPr txBox="1"/>
          <p:nvPr/>
        </p:nvSpPr>
        <p:spPr>
          <a:xfrm>
            <a:off x="1029504" y="1557000"/>
            <a:ext cx="8172400" cy="1872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indent="441325">
              <a:lnSpc>
                <a:spcPct val="100000"/>
              </a:lnSpc>
              <a:buClr>
                <a:srgbClr val="000000"/>
              </a:buClr>
              <a:buFont typeface="Wingdings" pitchFamily="2" charset="2"/>
              <a:buChar char="q"/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Спокойная, доброжелательная обстановка в </a:t>
            </a:r>
            <a:r>
              <a:rPr lang="ru-RU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семье.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indent="441325">
              <a:lnSpc>
                <a:spcPct val="100000"/>
              </a:lnSpc>
              <a:buClr>
                <a:srgbClr val="000000"/>
              </a:buClr>
              <a:buFont typeface="Wingdings" pitchFamily="2" charset="2"/>
              <a:buChar char="q"/>
            </a:pPr>
            <a:r>
              <a:rPr lang="ru-RU" sz="24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еседы </a:t>
            </a:r>
            <a:r>
              <a:rPr lang="ru-RU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 подростком, интерес к его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проблемы, </a:t>
            </a:r>
            <a:r>
              <a:rPr lang="ru-RU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планам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будущее.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indent="441325">
              <a:lnSpc>
                <a:spcPct val="100000"/>
              </a:lnSpc>
              <a:buClr>
                <a:srgbClr val="000000"/>
              </a:buClr>
              <a:buFont typeface="Wingdings" pitchFamily="2" charset="2"/>
              <a:buChar char="q"/>
            </a:pPr>
            <a:r>
              <a:rPr lang="ru-RU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Внушение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ребенку </a:t>
            </a:r>
            <a:r>
              <a:rPr lang="ru-RU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оптимистического настроя, уверенности в себе.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AutoShape 2" descr="http://bal-sch22.edumsko.ru/uploads/2000/1654/section/100226/608_anket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http://bal-sch22.edumsko.ru/uploads/2000/1654/section/100226/608_anketa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5" name="Picture 5" descr="C:\Users\Татьяна\Desktop\608_anket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80" y="3508440"/>
            <a:ext cx="2898123" cy="291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Shape 7"/>
          <p:cNvSpPr txBox="1"/>
          <p:nvPr/>
        </p:nvSpPr>
        <p:spPr>
          <a:xfrm>
            <a:off x="4339952" y="3782224"/>
            <a:ext cx="4680520" cy="2297096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indent="365125">
              <a:lnSpc>
                <a:spcPct val="100000"/>
              </a:lnSpc>
              <a:buClr>
                <a:srgbClr val="000000"/>
              </a:buClr>
              <a:buFont typeface="Wingdings" pitchFamily="2" charset="2"/>
              <a:buChar char="q"/>
            </a:pPr>
            <a:r>
              <a:rPr lang="ru-RU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Предъявление требований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способностям и возможностям подростка.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indent="365125">
              <a:lnSpc>
                <a:spcPct val="100000"/>
              </a:lnSpc>
              <a:buClr>
                <a:srgbClr val="000000"/>
              </a:buClr>
              <a:buFont typeface="Wingdings" pitchFamily="2" charset="2"/>
              <a:buChar char="q"/>
            </a:pPr>
            <a:r>
              <a:rPr lang="ru-RU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Положительные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эмоции от совместного </a:t>
            </a:r>
            <a:r>
              <a:rPr lang="ru-RU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отдыха.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986185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Фильмы для семейного просмотра</a:t>
            </a:r>
            <a:endParaRPr lang="ru-RU" sz="4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7096" y="1340768"/>
            <a:ext cx="8136904" cy="2259400"/>
          </a:xfrm>
        </p:spPr>
        <p:txBody>
          <a:bodyPr>
            <a:normAutofit/>
          </a:bodyPr>
          <a:lstStyle/>
          <a:p>
            <a:pPr marL="114300" indent="0" algn="ctr">
              <a:buNone/>
            </a:pPr>
            <a:r>
              <a:rPr lang="ru-RU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«Оскар и розовая дама»,</a:t>
            </a:r>
          </a:p>
          <a:p>
            <a:pPr marL="114300" indent="0" algn="ctr">
              <a:buNone/>
            </a:pPr>
            <a:r>
              <a:rPr lang="ru-RU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«Очень забавная история»,</a:t>
            </a:r>
          </a:p>
          <a:p>
            <a:pPr marL="114300" indent="0" algn="ctr">
              <a:buNone/>
            </a:pPr>
            <a:r>
              <a:rPr lang="ru-RU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«Светлячки»,</a:t>
            </a:r>
          </a:p>
          <a:p>
            <a:pPr marL="114300" indent="0" algn="ctr">
              <a:buNone/>
            </a:pPr>
            <a:r>
              <a:rPr lang="ru-RU" sz="3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«Семь жизней»</a:t>
            </a:r>
          </a:p>
          <a:p>
            <a:pPr marL="114300" indent="0" algn="ctr">
              <a:buNone/>
            </a:pPr>
            <a:endParaRPr lang="ru-RU" sz="36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Татьяна\Desktop\0184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9" y="3600168"/>
            <a:ext cx="4680521" cy="3236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48581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TextShape 1"/>
          <p:cNvSpPr txBox="1"/>
          <p:nvPr/>
        </p:nvSpPr>
        <p:spPr>
          <a:xfrm>
            <a:off x="0" y="0"/>
            <a:ext cx="9142200" cy="5569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r">
              <a:lnSpc>
                <a:spcPct val="100000"/>
              </a:lnSpc>
            </a:pPr>
            <a:r>
              <a:rPr lang="ru-RU" sz="3200" b="0" i="1" strike="noStrike" spc="-1">
                <a:solidFill>
                  <a:srgbClr val="FF0066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
</a:t>
            </a:r>
            <a:endParaRPr lang="ru-RU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13" name="TextShape 2"/>
          <p:cNvSpPr txBox="1"/>
          <p:nvPr/>
        </p:nvSpPr>
        <p:spPr>
          <a:xfrm>
            <a:off x="1048313" y="116632"/>
            <a:ext cx="8093887" cy="93610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lvl="0" indent="1588" algn="ctr"/>
            <a:r>
              <a:rPr lang="ru-RU" sz="4800" b="1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Берегите себя </a:t>
            </a:r>
            <a:r>
              <a:rPr lang="ru-RU" sz="48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и своих </a:t>
            </a:r>
            <a:r>
              <a:rPr lang="ru-RU" sz="4800" b="1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детей!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048313" y="6087199"/>
            <a:ext cx="791617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3080" lvl="0" indent="-342720" algn="ctr"/>
            <a:r>
              <a:rPr lang="ru-RU" sz="4000" b="1" spc="-1" dirty="0" smtClean="0">
                <a:solidFill>
                  <a:srgbClr val="00B05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000" b="1" spc="-1" dirty="0">
              <a:solidFill>
                <a:srgbClr val="00B05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Татьяна\Desktop\495lok4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089" y="1052736"/>
            <a:ext cx="8107911" cy="505738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068167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TextShape 3"/>
          <p:cNvSpPr txBox="1"/>
          <p:nvPr/>
        </p:nvSpPr>
        <p:spPr>
          <a:xfrm>
            <a:off x="4283968" y="22488"/>
            <a:ext cx="4860032" cy="16268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2800" b="1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ПРОБЛЕМА в Интернет -</a:t>
            </a:r>
            <a:endParaRPr lang="ru-RU" sz="2800" b="1" spc="-1" dirty="0" smtClean="0">
              <a:solidFill>
                <a:srgbClr val="C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00000"/>
              </a:lnSpc>
            </a:pPr>
            <a:r>
              <a:rPr lang="ru-RU" sz="2800" b="1" spc="-1" dirty="0" smtClean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распространение деструктивных идеологий  </a:t>
            </a:r>
            <a:endParaRPr lang="ru-RU" sz="2800" b="1" spc="-1" dirty="0">
              <a:solidFill>
                <a:srgbClr val="C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8" name="TextShape 4"/>
          <p:cNvSpPr txBox="1"/>
          <p:nvPr/>
        </p:nvSpPr>
        <p:spPr>
          <a:xfrm>
            <a:off x="4283968" y="1628016"/>
            <a:ext cx="4769120" cy="5157192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92075" indent="349250">
              <a:buClr>
                <a:srgbClr val="000000"/>
              </a:buClr>
              <a:buFont typeface="Wingdings" pitchFamily="2" charset="2"/>
              <a:buChar char="q"/>
            </a:pPr>
            <a:r>
              <a:rPr lang="ru-RU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Умышленное  </a:t>
            </a: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вовлечение в суицидальное поведение   с помощью  текстовой и аудиовизуальной информации</a:t>
            </a:r>
            <a:r>
              <a:rPr lang="ru-RU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2075">
              <a:buClr>
                <a:srgbClr val="000000"/>
              </a:buClr>
            </a:pP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marL="92075" indent="349250">
              <a:buClr>
                <a:srgbClr val="000000"/>
              </a:buClr>
              <a:buFont typeface="Wingdings" pitchFamily="2" charset="2"/>
              <a:buChar char="q"/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Наличие материалов с описанием технологий самоубийства</a:t>
            </a:r>
            <a:r>
              <a:rPr lang="ru-RU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92075">
              <a:buClr>
                <a:srgbClr val="000000"/>
              </a:buClr>
            </a:pP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marL="92075" indent="349250">
              <a:buClr>
                <a:srgbClr val="000000"/>
              </a:buClr>
              <a:buFont typeface="Wingdings" pitchFamily="2" charset="2"/>
              <a:buChar char="q"/>
            </a:pPr>
            <a:r>
              <a:rPr lang="ru-RU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Размещение объявлений о знакомстве для группового или ассистированного </a:t>
            </a:r>
            <a:r>
              <a:rPr lang="ru-RU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самоубийства, т.е.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самоубийства,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помощью других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людей.</a:t>
            </a:r>
            <a:endParaRPr lang="ru-RU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30" name="Рисунок 8"/>
          <p:cNvPicPr/>
          <p:nvPr/>
        </p:nvPicPr>
        <p:blipFill>
          <a:blip r:embed="rId3" cstate="print"/>
          <a:srcRect l="11595" r="18968"/>
          <a:stretch/>
        </p:blipFill>
        <p:spPr>
          <a:xfrm>
            <a:off x="0" y="22488"/>
            <a:ext cx="4283968" cy="6835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2787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5840" y="260648"/>
            <a:ext cx="8604448" cy="72008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Чем опасны «группы смерти»? </a:t>
            </a:r>
            <a:endParaRPr lang="ru-RU" sz="2800" i="1" dirty="0">
              <a:solidFill>
                <a:srgbClr val="7030A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31032" y="1196752"/>
            <a:ext cx="8172400" cy="2016224"/>
          </a:xfrm>
        </p:spPr>
        <p:txBody>
          <a:bodyPr>
            <a:noAutofit/>
          </a:bodyPr>
          <a:lstStyle/>
          <a:p>
            <a:pPr marL="92075" indent="349250"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группах подростки выполняют задания, </a:t>
            </a:r>
            <a:r>
              <a:rPr lang="ru-RU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твесты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92075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Суть игры: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пройти несколько этапов, таких, как нанесение себе увечий, разговор по </a:t>
            </a:r>
            <a:r>
              <a:rPr lang="ru-RU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скайпу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т.д. </a:t>
            </a: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92075" indent="349250">
              <a:buFont typeface="Wingdings" pitchFamily="2" charset="2"/>
              <a:buChar char="q"/>
            </a:pP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Далее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собирается личная информация ,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телефоны, адреса и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начинаются тотальный контроль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каждые 48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часов.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Татьяна\Desktop\18.05.16_gruppy_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336" y="3653760"/>
            <a:ext cx="2970664" cy="3003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одзаголовок 2"/>
          <p:cNvSpPr txBox="1">
            <a:spLocks/>
          </p:cNvSpPr>
          <p:nvPr/>
        </p:nvSpPr>
        <p:spPr>
          <a:xfrm>
            <a:off x="1043608" y="3212976"/>
            <a:ext cx="5129728" cy="3443808"/>
          </a:xfrm>
          <a:prstGeom prst="rect">
            <a:avLst/>
          </a:prstGeom>
        </p:spPr>
        <p:txBody>
          <a:bodyPr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92075" indent="349250"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Изучаются проблемы, «слабые места» ребенка для его дальнейшей манипуляции. </a:t>
            </a:r>
          </a:p>
          <a:p>
            <a:pPr marL="92075" indent="349250"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Затем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амотивированных подростков на </a:t>
            </a:r>
            <a:r>
              <a:rPr lang="ru-RU" sz="2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«Вас ждет прекрасный мир», </a:t>
            </a: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путем психологической обработки и запугивания, доводят до самоубийства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92075" indent="349250">
              <a:buFont typeface="Wingdings" pitchFamily="2" charset="2"/>
              <a:buChar char="q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16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3019792"/>
            <a:ext cx="8100392" cy="3528392"/>
          </a:xfrm>
        </p:spPr>
        <p:txBody>
          <a:bodyPr>
            <a:normAutofit fontScale="90000"/>
          </a:bodyPr>
          <a:lstStyle/>
          <a:p>
            <a:pPr>
              <a:tabLst>
                <a:tab pos="539750" algn="l"/>
              </a:tabLst>
            </a:pPr>
            <a:r>
              <a:rPr lang="ru-RU" sz="31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1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Название групп на первый взгляд не имеет прямого отношения к суициду  («</a:t>
            </a:r>
            <a:r>
              <a:rPr lang="ru-RU" sz="3100" dirty="0" err="1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Никомуненужненькая</a:t>
            </a:r>
            <a:r>
              <a:rPr lang="ru-RU" sz="31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», «Тихий дон»).</a:t>
            </a:r>
            <a:br>
              <a:rPr lang="ru-RU" sz="31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31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Часто молодежь участвуют в этих группах под вымышленными именами (фейковые страницы).</a:t>
            </a:r>
            <a:br>
              <a:rPr lang="ru-RU" sz="31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1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Не у всех участников поставлено место жительства, возраст и сложно определить, из какого города подросток.</a:t>
            </a:r>
            <a:endParaRPr lang="ru-RU" sz="28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36592"/>
            <a:ext cx="46085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Сложности при поиске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«групп смерти»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их участников: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Татьяна\Desktop\18.05.16_gruppy_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3336" y="0"/>
            <a:ext cx="2970664" cy="30030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971600" y="1772816"/>
            <a:ext cx="5201736" cy="1230208"/>
          </a:xfrm>
          <a:prstGeom prst="rect">
            <a:avLst/>
          </a:prstGeom>
        </p:spPr>
        <p:txBody>
          <a:bodyPr anchor="b">
            <a:normAutofit fontScale="825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300" kern="120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>
              <a:tabLst>
                <a:tab pos="539750" algn="l"/>
              </a:tabLst>
            </a:pPr>
            <a:r>
              <a:rPr lang="ru-RU" sz="31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400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Использование в названии групп арабской вязи, греческого языка и иврита.</a:t>
            </a:r>
            <a:endParaRPr lang="ru-RU" sz="3400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16736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851920" y="332656"/>
            <a:ext cx="5040560" cy="576064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Группы </a:t>
            </a:r>
            <a:r>
              <a:rPr lang="ru-RU" sz="3200" b="1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Вконтакте</a:t>
            </a:r>
            <a:r>
              <a:rPr lang="ru-RU" sz="32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1196752"/>
            <a:ext cx="5508104" cy="566124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Тихийдом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Морекитов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#киты, #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Домкитов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хочувигру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рина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няпока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млечныйпуть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Мертвыедуши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#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хочувигру</a:t>
            </a:r>
            <a:endParaRPr lang="ru-RU" sz="28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#F58, #F57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#d28, #ff33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#150звёзд</a:t>
            </a:r>
            <a:endParaRPr lang="ru-RU" sz="2800" b="1" dirty="0">
              <a:solidFill>
                <a:srgbClr val="002060"/>
              </a:solidFill>
            </a:endParaRPr>
          </a:p>
        </p:txBody>
      </p:sp>
      <p:pic>
        <p:nvPicPr>
          <p:cNvPr id="4" name="Рисунок 9"/>
          <p:cNvPicPr/>
          <p:nvPr/>
        </p:nvPicPr>
        <p:blipFill>
          <a:blip r:embed="rId2" cstate="print"/>
          <a:stretch/>
        </p:blipFill>
        <p:spPr>
          <a:xfrm>
            <a:off x="0" y="7992"/>
            <a:ext cx="3635896" cy="3132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8"/>
          <p:cNvPicPr/>
          <p:nvPr/>
        </p:nvPicPr>
        <p:blipFill>
          <a:blip r:embed="rId3" cstate="print"/>
          <a:stretch/>
        </p:blipFill>
        <p:spPr>
          <a:xfrm>
            <a:off x="0" y="3140968"/>
            <a:ext cx="3635896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19958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0"/>
            <a:ext cx="8100392" cy="83671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effectLst/>
                <a:latin typeface="Times New Roman" pitchFamily="18" charset="0"/>
                <a:cs typeface="Times New Roman" pitchFamily="18" charset="0"/>
              </a:rPr>
              <a:t>Что в поведении должно насторожить?</a:t>
            </a:r>
            <a:endParaRPr lang="ru-RU" sz="3200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35369" y="1196752"/>
            <a:ext cx="8172400" cy="1916832"/>
          </a:xfrm>
        </p:spPr>
        <p:txBody>
          <a:bodyPr>
            <a:noAutofit/>
          </a:bodyPr>
          <a:lstStyle/>
          <a:p>
            <a:pPr marL="88900" lvl="1" indent="276225" algn="l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 высыпается, встает среди ночи (обычно в 4-5 утра).</a:t>
            </a:r>
          </a:p>
          <a:p>
            <a:pPr marL="88900" lvl="1" indent="276225" algn="l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Говорит о желании умереть.</a:t>
            </a:r>
          </a:p>
          <a:p>
            <a:pPr marL="88900" lvl="1" indent="276225" algn="l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Имеет негативный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контент на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страницах в социальных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сетях.</a:t>
            </a:r>
          </a:p>
          <a:p>
            <a:pPr marL="88900" lvl="1" indent="276225" algn="l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Рискованное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поведение, в котором высока вероятность причинения вреда своей жизни и здоровью (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порезы на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руках и ногах, шрамы и др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4470265" y="3113584"/>
            <a:ext cx="4708759" cy="3744416"/>
          </a:xfrm>
          <a:prstGeom prst="rect">
            <a:avLst/>
          </a:prstGeom>
        </p:spPr>
        <p:txBody>
          <a:bodyPr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88900" lvl="1" indent="276225" algn="l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Резкое изменение поведения. Например, стал неряшливым, не хочет разговаривать с близкими, начал раздаривать дорогие ему вещи, теряет интерес к тому, чем раньше любил заниматься, отдаляется от друзей.</a:t>
            </a:r>
          </a:p>
          <a:p>
            <a:pPr marL="88900" lvl="1" indent="276225" algn="l">
              <a:buFont typeface="Wingdings" pitchFamily="2" charset="2"/>
              <a:buChar char="q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Длительное время подавленное настроение, пониженный эмоциональный фон, раздражительность.</a:t>
            </a:r>
          </a:p>
          <a:p>
            <a:pPr marL="26988" lvl="1" algn="just"/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26988"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26988"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 descr="C:\Users\Татьяна\Desktop\1313269839_259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00576"/>
            <a:ext cx="4470265" cy="3557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9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0"/>
            <a:ext cx="8028384" cy="105273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Опасные ситуации, на которые надо обратить особое внимание: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052736"/>
            <a:ext cx="8172400" cy="2808312"/>
          </a:xfrm>
        </p:spPr>
        <p:txBody>
          <a:bodyPr>
            <a:noAutofit/>
          </a:bodyPr>
          <a:lstStyle/>
          <a:p>
            <a:pPr marL="0" indent="441325"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Ссора или конфликт со значимыми взрослыми.</a:t>
            </a:r>
          </a:p>
          <a:p>
            <a:pPr marL="0" indent="441325"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Несчастная любовь, разрыв романтических отношений.</a:t>
            </a:r>
          </a:p>
          <a:p>
            <a:pPr marL="0" indent="441325"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Отвержение сверстников, травля (в том числе в социальных сетях).</a:t>
            </a:r>
          </a:p>
          <a:p>
            <a:pPr marL="0" indent="441325"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Объективно тяжелая жизненная ситуация (потеря близкого человека, общественное отвержение, тяжелое заболевание).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4607498" y="3801221"/>
            <a:ext cx="4387822" cy="3056778"/>
          </a:xfrm>
          <a:prstGeom prst="rect">
            <a:avLst/>
          </a:prstGeom>
        </p:spPr>
        <p:txBody>
          <a:bodyPr tIns="0">
            <a:noAutofit/>
          </a:bodyPr>
          <a:lstStyle>
            <a:lvl1pPr marL="27432" indent="0" algn="l" rtl="0" eaLnBrk="1" latinLnBrk="0" hangingPunct="1">
              <a:lnSpc>
                <a:spcPct val="100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 kumimoji="0" sz="2600" kern="1200">
                <a:solidFill>
                  <a:schemeClr val="tx2">
                    <a:shade val="30000"/>
                    <a:satMod val="1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lnSpc>
                <a:spcPct val="100000"/>
              </a:lnSpc>
              <a:spcBef>
                <a:spcPts val="550"/>
              </a:spcBef>
              <a:buClr>
                <a:schemeClr val="accent1"/>
              </a:buClr>
              <a:buFont typeface="Verdana"/>
              <a:buNone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2"/>
              </a:buClr>
              <a:buFont typeface="Wingdings 2"/>
              <a:buNone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3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4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5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lnSpc>
                <a:spcPct val="100000"/>
              </a:lnSpc>
              <a:spcBef>
                <a:spcPct val="20000"/>
              </a:spcBef>
              <a:buClr>
                <a:schemeClr val="accent6"/>
              </a:buClr>
              <a:buFont typeface="Wingdings 2"/>
              <a:buNone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indent="365125"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Личная неудача на фоне высокой значимости и ценности социального успеха (особенно в семье).</a:t>
            </a:r>
          </a:p>
          <a:p>
            <a:pPr marL="0" indent="365125">
              <a:buFont typeface="Wingdings" pitchFamily="2" charset="2"/>
              <a:buChar char="q"/>
            </a:pPr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Нестабильная семейная ситуация (развод родителей, конфликты, ситуации насилия).</a:t>
            </a:r>
          </a:p>
          <a:p>
            <a:pPr marL="0" indent="365125">
              <a:buFont typeface="Wingdings" pitchFamily="2" charset="2"/>
              <a:buChar char="q"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 descr="C:\Users\Татьяна\Desktop\suicide__by_monika0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20850"/>
            <a:ext cx="4499994" cy="30371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792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Технологии преодоления кризиса через Интернет</a:t>
            </a:r>
            <a:endParaRPr lang="ru-RU" sz="4000" dirty="0"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556792"/>
            <a:ext cx="7931224" cy="4800600"/>
          </a:xfrm>
        </p:spPr>
        <p:txBody>
          <a:bodyPr>
            <a:normAutofit/>
          </a:bodyPr>
          <a:lstStyle/>
          <a:p>
            <a:pPr marL="92075" lvl="0" indent="0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www.pobedish.ru</a:t>
            </a:r>
          </a:p>
          <a:p>
            <a:pPr marL="92075" lvl="0" indent="0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www.memoriam.ru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marL="92075" lvl="0" indent="0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www.perejit.ru</a:t>
            </a:r>
          </a:p>
          <a:p>
            <a:pPr marL="92075" lvl="0" indent="0" algn="ctr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http://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www.vetkaivi.ru</a:t>
            </a:r>
          </a:p>
          <a:p>
            <a:pPr marL="92075" lvl="0" indent="0" algn="ctr">
              <a:buNone/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://www.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realist.ru</a:t>
            </a:r>
          </a:p>
          <a:p>
            <a:pPr marL="92075" lvl="0" indent="0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http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://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www.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realove.ru</a:t>
            </a:r>
          </a:p>
          <a:p>
            <a:pPr marL="92075" indent="22225" algn="ctr">
              <a:buNone/>
            </a:pP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http://www.psi.mchs.gov.ru</a:t>
            </a:r>
            <a:endParaRPr lang="en-US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92075" lvl="0" indent="22225" algn="ctr">
              <a:buFont typeface="Wingdings" pitchFamily="2" charset="2"/>
              <a:buChar char="§"/>
            </a:pP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603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TextShape 2"/>
          <p:cNvSpPr txBox="1"/>
          <p:nvPr/>
        </p:nvSpPr>
        <p:spPr>
          <a:xfrm>
            <a:off x="1024960" y="1477440"/>
            <a:ext cx="4320480" cy="5256584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indent="365125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400" b="0" u="sng" strike="noStrike" spc="-1" dirty="0">
                <a:solidFill>
                  <a:srgbClr val="C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  <a:hlinkClick r:id="rId2"/>
              </a:rPr>
              <a:t>www.pobedish.ru</a:t>
            </a:r>
            <a:r>
              <a:rPr lang="ru-RU" sz="2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крупнейший </a:t>
            </a:r>
            <a:r>
              <a:rPr lang="ru-RU" sz="2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интернет-проект </a:t>
            </a:r>
            <a:r>
              <a:rPr lang="ru-RU" sz="2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по содействию в предотвращении самоубийств. </a:t>
            </a:r>
          </a:p>
          <a:p>
            <a:pPr indent="365125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Сайт </a:t>
            </a:r>
            <a:r>
              <a:rPr lang="ru-RU" sz="2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имеет подробную информацию </a:t>
            </a:r>
            <a:r>
              <a:rPr lang="ru-RU" sz="2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о подразделениях </a:t>
            </a:r>
            <a:r>
              <a:rPr lang="ru-RU" sz="2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социально-психологической </a:t>
            </a:r>
            <a:r>
              <a:rPr lang="ru-RU" sz="2400" b="0" strike="noStrike" spc="-1" dirty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помощи и кризисных </a:t>
            </a:r>
            <a:r>
              <a:rPr lang="ru-RU" sz="2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стационаров. </a:t>
            </a:r>
            <a:endParaRPr lang="ru-RU" sz="2400" b="0" strike="noStrike" spc="-1" dirty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  <a:p>
            <a:pPr indent="365125" algn="just">
              <a:lnSpc>
                <a:spcPct val="100000"/>
              </a:lnSpc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ru-RU" sz="2400" b="0" strike="noStrike" spc="-1" dirty="0" smtClean="0"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Практические рекомендации врачей, психологов, священников.</a:t>
            </a:r>
            <a:endParaRPr lang="ru-RU" sz="2400" b="0" strike="noStrike" spc="-1" dirty="0"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53" name="Рисунок 3"/>
          <p:cNvPicPr/>
          <p:nvPr/>
        </p:nvPicPr>
        <p:blipFill>
          <a:blip r:embed="rId3" cstate="print"/>
          <a:srcRect l="14128" t="9283" r="15887"/>
          <a:stretch/>
        </p:blipFill>
        <p:spPr>
          <a:xfrm>
            <a:off x="5364088" y="-68400"/>
            <a:ext cx="3806552" cy="4123800"/>
          </a:xfrm>
          <a:prstGeom prst="rect">
            <a:avLst/>
          </a:prstGeom>
          <a:ln>
            <a:noFill/>
          </a:ln>
        </p:spPr>
      </p:pic>
      <p:pic>
        <p:nvPicPr>
          <p:cNvPr id="454" name="Рисунок 5"/>
          <p:cNvPicPr/>
          <p:nvPr/>
        </p:nvPicPr>
        <p:blipFill>
          <a:blip r:embed="rId4" cstate="print"/>
          <a:stretch/>
        </p:blipFill>
        <p:spPr>
          <a:xfrm>
            <a:off x="5364088" y="3676680"/>
            <a:ext cx="3798632" cy="3180960"/>
          </a:xfrm>
          <a:prstGeom prst="rect">
            <a:avLst/>
          </a:prstGeom>
          <a:ln>
            <a:noFill/>
          </a:ln>
        </p:spPr>
      </p:pic>
      <p:sp>
        <p:nvSpPr>
          <p:cNvPr id="455" name="TextShape 3"/>
          <p:cNvSpPr txBox="1"/>
          <p:nvPr/>
        </p:nvSpPr>
        <p:spPr>
          <a:xfrm>
            <a:off x="1043608" y="0"/>
            <a:ext cx="4608512" cy="147744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ru-RU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Times New Roman" pitchFamily="18" charset="0"/>
                <a:cs typeface="Times New Roman" pitchFamily="18" charset="0"/>
              </a:rPr>
              <a:t>Сайт и форум www.pobedish.ru</a:t>
            </a:r>
            <a:endParaRPr lang="ru-RU" sz="32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15030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1089</TotalTime>
  <Words>585</Words>
  <Application>Microsoft Office PowerPoint</Application>
  <PresentationFormat>Экран (4:3)</PresentationFormat>
  <Paragraphs>89</Paragraphs>
  <Slides>14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Microsoft YaHei</vt:lpstr>
      <vt:lpstr>Arial</vt:lpstr>
      <vt:lpstr>Calibri</vt:lpstr>
      <vt:lpstr>Corbel</vt:lpstr>
      <vt:lpstr>Gill Sans MT</vt:lpstr>
      <vt:lpstr>Times New Roman</vt:lpstr>
      <vt:lpstr>Verdana</vt:lpstr>
      <vt:lpstr>Wingdings</vt:lpstr>
      <vt:lpstr>Wingdings 2</vt:lpstr>
      <vt:lpstr>Солнцестояние</vt:lpstr>
      <vt:lpstr>СУИЦИДАЛЬНОЕ ПОВЕДЕНИЕ В МОЛОДЕЖНОЙ СРЕДЕ</vt:lpstr>
      <vt:lpstr>Презентация PowerPoint</vt:lpstr>
      <vt:lpstr>Чем опасны «группы смерти»? </vt:lpstr>
      <vt:lpstr>2. Название групп на первый взгляд не имеет прямого отношения к суициду  («Никомуненужненькая», «Тихий дон»). 3. Часто молодежь участвуют в этих группах под вымышленными именами (фейковые страницы). 4. Не у всех участников поставлено место жительства, возраст и сложно определить, из какого города подросток.</vt:lpstr>
      <vt:lpstr>Группы Вконтакте:</vt:lpstr>
      <vt:lpstr>Что в поведении должно насторожить?</vt:lpstr>
      <vt:lpstr>Опасные ситуации, на которые надо обратить особое внимание:</vt:lpstr>
      <vt:lpstr>Технологии преодоления кризиса через Интернет</vt:lpstr>
      <vt:lpstr>Презентация PowerPoint</vt:lpstr>
      <vt:lpstr>Консультация психотерапевта  и психиатра</vt:lpstr>
      <vt:lpstr>Презентация PowerPoint</vt:lpstr>
      <vt:lpstr>Презентация PowerPoint</vt:lpstr>
      <vt:lpstr>Фильмы для семейного просмотра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Социально-психологическая дезадаптация несовершеннолетних в условиях образовательной организации: проблемы и профилактика отклоняющегося поведения в молодежной среде.</dc:title>
  <dc:creator>Танечка</dc:creator>
  <cp:lastModifiedBy>Сидорова Татьяна Валерьевна</cp:lastModifiedBy>
  <cp:revision>106</cp:revision>
  <dcterms:created xsi:type="dcterms:W3CDTF">2016-11-27T07:58:53Z</dcterms:created>
  <dcterms:modified xsi:type="dcterms:W3CDTF">2018-03-19T07:26:52Z</dcterms:modified>
</cp:coreProperties>
</file>