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8" r:id="rId2"/>
    <p:sldId id="299" r:id="rId3"/>
    <p:sldId id="300" r:id="rId4"/>
    <p:sldId id="301" r:id="rId5"/>
    <p:sldId id="302" r:id="rId6"/>
    <p:sldId id="303" r:id="rId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a:t>Образец заголовка</a:t>
            </a:r>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p>
        </p:txBody>
      </p:sp>
      <p:sp>
        <p:nvSpPr>
          <p:cNvPr id="4" name="Дата 3"/>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Дата 4"/>
          <p:cNvSpPr>
            <a:spLocks noGrp="1"/>
          </p:cNvSpPr>
          <p:nvPr>
            <p:ph type="dt" sz="half" idx="10"/>
          </p:nvPr>
        </p:nvSpPr>
        <p:spPr/>
        <p:txBody>
          <a:bodyPr/>
          <a:lstStyle/>
          <a:p>
            <a:fld id="{0FFEF3D1-DEB6-431A-BFD5-4F4333DA9EC9}" type="datetimeFigureOut">
              <a:rPr lang="ru-RU" smtClean="0"/>
              <a:pPr/>
              <a:t>09.12.2020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021CE1C4-DD9C-4E51-B794-765A4D7BC4DE}"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FEF3D1-DEB6-431A-BFD5-4F4333DA9EC9}" type="datetimeFigureOut">
              <a:rPr lang="ru-RU" smtClean="0"/>
              <a:pPr/>
              <a:t>09.12.2020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21CE1C4-DD9C-4E51-B794-765A4D7BC4DE}"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6627" y="3789040"/>
            <a:ext cx="8501121" cy="2016224"/>
          </a:xfrm>
        </p:spPr>
        <p:style>
          <a:lnRef idx="1">
            <a:schemeClr val="accent6"/>
          </a:lnRef>
          <a:fillRef idx="2">
            <a:schemeClr val="accent6"/>
          </a:fillRef>
          <a:effectRef idx="1">
            <a:schemeClr val="accent6"/>
          </a:effectRef>
          <a:fontRef idx="minor">
            <a:schemeClr val="dk1"/>
          </a:fontRef>
        </p:style>
        <p:txBody>
          <a:bodyPr>
            <a:normAutofit/>
          </a:bodyPr>
          <a:lstStyle/>
          <a:p>
            <a:pPr algn="ctr"/>
            <a:r>
              <a:rPr lang="ru-RU" sz="6000" dirty="0" smtClean="0">
                <a:solidFill>
                  <a:srgbClr val="00B050"/>
                </a:solidFill>
              </a:rPr>
              <a:t>ПРИТЧИ – </a:t>
            </a:r>
            <a:br>
              <a:rPr lang="ru-RU" sz="6000" dirty="0" smtClean="0">
                <a:solidFill>
                  <a:srgbClr val="00B050"/>
                </a:solidFill>
              </a:rPr>
            </a:br>
            <a:r>
              <a:rPr lang="ru-RU" sz="6000" dirty="0" smtClean="0">
                <a:solidFill>
                  <a:srgbClr val="00B050"/>
                </a:solidFill>
              </a:rPr>
              <a:t>Истории </a:t>
            </a:r>
            <a:r>
              <a:rPr lang="ru-RU" sz="6000" dirty="0">
                <a:solidFill>
                  <a:srgbClr val="00B050"/>
                </a:solidFill>
              </a:rPr>
              <a:t>с моралью</a:t>
            </a:r>
          </a:p>
        </p:txBody>
      </p:sp>
      <p:sp>
        <p:nvSpPr>
          <p:cNvPr id="3" name="Текст 2"/>
          <p:cNvSpPr>
            <a:spLocks noGrp="1"/>
          </p:cNvSpPr>
          <p:nvPr>
            <p:ph type="body" idx="1"/>
          </p:nvPr>
        </p:nvSpPr>
        <p:spPr>
          <a:xfrm>
            <a:off x="266627" y="908720"/>
            <a:ext cx="8501121" cy="2304256"/>
          </a:xfrm>
        </p:spPr>
        <p:style>
          <a:lnRef idx="1">
            <a:schemeClr val="accent3"/>
          </a:lnRef>
          <a:fillRef idx="2">
            <a:schemeClr val="accent3"/>
          </a:fillRef>
          <a:effectRef idx="1">
            <a:schemeClr val="accent3"/>
          </a:effectRef>
          <a:fontRef idx="minor">
            <a:schemeClr val="dk1"/>
          </a:fontRef>
        </p:style>
        <p:txBody>
          <a:bodyPr>
            <a:normAutofit/>
          </a:bodyPr>
          <a:lstStyle/>
          <a:p>
            <a:pPr algn="ctr"/>
            <a:r>
              <a:rPr lang="ru-RU" sz="4800" b="1" dirty="0">
                <a:solidFill>
                  <a:srgbClr val="FF0000"/>
                </a:solidFill>
                <a:latin typeface="Times New Roman" pitchFamily="18" charset="0"/>
                <a:cs typeface="Times New Roman" pitchFamily="18" charset="0"/>
              </a:rPr>
              <a:t>ОСОБЕННОСТИ СМЫСЛОВОГО ЧТЕНИЯ!</a:t>
            </a:r>
          </a:p>
          <a:p>
            <a:endParaRPr lang="ru-RU"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297634"/>
          </a:xfrm>
        </p:spPr>
        <p:style>
          <a:lnRef idx="1">
            <a:schemeClr val="accent5"/>
          </a:lnRef>
          <a:fillRef idx="2">
            <a:schemeClr val="accent5"/>
          </a:fillRef>
          <a:effectRef idx="1">
            <a:schemeClr val="accent5"/>
          </a:effectRef>
          <a:fontRef idx="minor">
            <a:schemeClr val="dk1"/>
          </a:fontRef>
        </p:style>
        <p:txBody>
          <a:bodyPr>
            <a:normAutofit fontScale="90000"/>
          </a:bodyPr>
          <a:lstStyle/>
          <a:p>
            <a:r>
              <a:rPr lang="ru-RU" sz="2200" dirty="0">
                <a:latin typeface="Times New Roman" pitchFamily="18" charset="0"/>
                <a:cs typeface="Times New Roman" pitchFamily="18" charset="0"/>
              </a:rPr>
              <a:t>Однажды мышь заметила, что хозяин фермы поставил мышеловку. Она рассказала об этом курице, овце и корове. Но все они отвечали: "Мышеловка - это твои проблемы, к нам она никакого отношения не имеет!"</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Чуть позже в мышеловку попалась змея - и укусила жену фермера. Пытаясь ее излечить, жене приготовили суп из курицы. Потом зарезали овцу, чтобы накормить всех, кто приехал навестить больную. И, наконец, закололи корову, чтобы достойно накормить гостей на похоронах.</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И все это время, мышь наблюдала за происходящим через дырочку в стене и думала о вещах, которые ни к кому никакого отношения не имеют!</a:t>
            </a:r>
            <a:br>
              <a:rPr lang="ru-RU" sz="2200" dirty="0">
                <a:latin typeface="Times New Roman" pitchFamily="18" charset="0"/>
                <a:cs typeface="Times New Roman" pitchFamily="18" charset="0"/>
              </a:rPr>
            </a:br>
            <a:r>
              <a:rPr lang="ru-RU" sz="2200" dirty="0">
                <a:latin typeface="Times New Roman" pitchFamily="18" charset="0"/>
                <a:cs typeface="Times New Roman" pitchFamily="18" charset="0"/>
              </a:rPr>
              <a:t/>
            </a:r>
            <a:br>
              <a:rPr lang="ru-RU" sz="2200" dirty="0">
                <a:latin typeface="Times New Roman" pitchFamily="18" charset="0"/>
                <a:cs typeface="Times New Roman" pitchFamily="18" charset="0"/>
              </a:rPr>
            </a:br>
            <a:r>
              <a:rPr lang="ru-RU" sz="2200" dirty="0">
                <a:solidFill>
                  <a:srgbClr val="FF0000"/>
                </a:solidFill>
                <a:latin typeface="Times New Roman" pitchFamily="18" charset="0"/>
                <a:cs typeface="Times New Roman" pitchFamily="18" charset="0"/>
              </a:rPr>
              <a:t>Мораль: Если Вас что-то не касается напрямую, не думайте, что это что-то не ударит Вас по голове</a:t>
            </a:r>
            <a:r>
              <a:rPr lang="ru-RU" dirty="0">
                <a:solidFill>
                  <a:srgbClr val="FF0000"/>
                </a:solidFill>
                <a:latin typeface="Times New Roman" pitchFamily="18" charset="0"/>
                <a:cs typeface="Times New Roman" pitchFamily="18" charset="0"/>
              </a:rPr>
              <a:t/>
            </a:r>
            <a:br>
              <a:rPr lang="ru-RU" dirty="0">
                <a:solidFill>
                  <a:srgbClr val="FF0000"/>
                </a:solidFill>
                <a:latin typeface="Times New Roman" pitchFamily="18" charset="0"/>
                <a:cs typeface="Times New Roman" pitchFamily="18" charset="0"/>
              </a:rPr>
            </a:br>
            <a:endParaRPr lang="ru-RU" dirty="0">
              <a:solidFill>
                <a:srgbClr val="FF0000"/>
              </a:solidFill>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style>
          <a:lnRef idx="1">
            <a:schemeClr val="accent4"/>
          </a:lnRef>
          <a:fillRef idx="2">
            <a:schemeClr val="accent4"/>
          </a:fillRef>
          <a:effectRef idx="1">
            <a:schemeClr val="accent4"/>
          </a:effectRef>
          <a:fontRef idx="minor">
            <a:schemeClr val="dk1"/>
          </a:fontRef>
        </p:style>
        <p:txBody>
          <a:bodyPr>
            <a:normAutofit/>
          </a:bodyPr>
          <a:lstStyle/>
          <a:p>
            <a:r>
              <a:rPr lang="ru-RU" sz="2700" dirty="0">
                <a:latin typeface="Times New Roman" pitchFamily="18" charset="0"/>
                <a:cs typeface="Times New Roman" pitchFamily="18" charset="0"/>
              </a:rPr>
              <a:t>Орел сидел на дереве, отдыхал и ничего не делал.</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Маленький кролик увидел орла и спросил:</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"А можно мне тоже сидеть, как Вы, и ничего не делать?"</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"Конечно, почему нет", - ответил тот.</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Кролик сел под деревом и стал отдыхать. Вдруг появилась лиса, схватила кролика и съела его.</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solidFill>
                  <a:srgbClr val="FF0000"/>
                </a:solidFill>
                <a:latin typeface="Times New Roman" pitchFamily="18" charset="0"/>
                <a:cs typeface="Times New Roman" pitchFamily="18" charset="0"/>
              </a:rPr>
              <a:t>Мораль истории: чтобы сидеть и ничего не делать, Вы должны сидеть очень, очень высоко.</a:t>
            </a:r>
            <a:r>
              <a:rPr lang="ru-RU" dirty="0">
                <a:solidFill>
                  <a:srgbClr val="FF0000"/>
                </a:solidFill>
              </a:rPr>
              <a:t/>
            </a:r>
            <a:br>
              <a:rPr lang="ru-RU" dirty="0">
                <a:solidFill>
                  <a:srgbClr val="FF0000"/>
                </a:solidFill>
              </a:rPr>
            </a:br>
            <a:endParaRPr lang="ru-RU"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011882"/>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2700" dirty="0">
                <a:latin typeface="Times New Roman" pitchFamily="18" charset="0"/>
                <a:cs typeface="Times New Roman" pitchFamily="18" charset="0"/>
              </a:rPr>
              <a:t>На ферме заболел конь.</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Ветеринар:</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Если утром он не встанет, я его усыплю.</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Утром конь не встал. Рядом лежал баран:</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Ну давай вставай или ты умрёшь!</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Конь встал.</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Фермер:</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Это чудо! Это надо отпраздновать! По такому случаю мы зарежем барана!</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solidFill>
                  <a:srgbClr val="FF0000"/>
                </a:solidFill>
                <a:latin typeface="Times New Roman" pitchFamily="18" charset="0"/>
                <a:cs typeface="Times New Roman" pitchFamily="18" charset="0"/>
              </a:rPr>
              <a:t>Мораль: Никогда не лезьте не в своё дело (но не забывайте об истории с мышеловкой).</a:t>
            </a:r>
            <a:br>
              <a:rPr lang="ru-RU" sz="2700" dirty="0">
                <a:solidFill>
                  <a:srgbClr val="FF0000"/>
                </a:solidFill>
                <a:latin typeface="Times New Roman" pitchFamily="18" charset="0"/>
                <a:cs typeface="Times New Roman" pitchFamily="18" charset="0"/>
              </a:rPr>
            </a:br>
            <a:r>
              <a:rPr lang="ru-RU" dirty="0"/>
              <a:t/>
            </a:r>
            <a:br>
              <a:rPr lang="ru-RU" dirty="0"/>
            </a:br>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548680"/>
            <a:ext cx="8229600" cy="5583254"/>
          </a:xfrm>
        </p:spPr>
        <p:style>
          <a:lnRef idx="1">
            <a:schemeClr val="accent1"/>
          </a:lnRef>
          <a:fillRef idx="2">
            <a:schemeClr val="accent1"/>
          </a:fillRef>
          <a:effectRef idx="1">
            <a:schemeClr val="accent1"/>
          </a:effectRef>
          <a:fontRef idx="minor">
            <a:schemeClr val="dk1"/>
          </a:fontRef>
        </p:style>
        <p:txBody>
          <a:bodyPr>
            <a:normAutofit/>
          </a:bodyPr>
          <a:lstStyle/>
          <a:p>
            <a:r>
              <a:rPr lang="ru-RU" sz="2700" dirty="0">
                <a:latin typeface="Times New Roman" pitchFamily="18" charset="0"/>
                <a:cs typeface="Times New Roman" pitchFamily="18" charset="0"/>
              </a:rPr>
              <a:t>Три человека ворочали камни. Одного из них спросили: – Что ты делаешь?</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Он вытер пот со лба и ответил: – Горбачусь.</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Подошли ко второму и спросили: – А ты что делаешь?</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Он закатал рукава и деловито сказал: – Деньги зарабатываю.</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Спросили у третьего: – А что делаешь ты?</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Он посмотрел вверх и сказал: – Храм строю.</a:t>
            </a:r>
            <a:br>
              <a:rPr lang="ru-RU" sz="2700" dirty="0">
                <a:latin typeface="Times New Roman" pitchFamily="18" charset="0"/>
                <a:cs typeface="Times New Roman" pitchFamily="18" charset="0"/>
              </a:rPr>
            </a:br>
            <a:r>
              <a:rPr lang="ru-RU" sz="2700" dirty="0">
                <a:latin typeface="Times New Roman" pitchFamily="18" charset="0"/>
                <a:cs typeface="Times New Roman" pitchFamily="18" charset="0"/>
              </a:rPr>
              <a:t/>
            </a:r>
            <a:br>
              <a:rPr lang="ru-RU" sz="2700" dirty="0">
                <a:latin typeface="Times New Roman" pitchFamily="18" charset="0"/>
                <a:cs typeface="Times New Roman" pitchFamily="18" charset="0"/>
              </a:rPr>
            </a:br>
            <a:r>
              <a:rPr lang="ru-RU" sz="2700" dirty="0">
                <a:solidFill>
                  <a:srgbClr val="FF0000"/>
                </a:solidFill>
                <a:latin typeface="Times New Roman" pitchFamily="18" charset="0"/>
                <a:cs typeface="Times New Roman" pitchFamily="18" charset="0"/>
              </a:rPr>
              <a:t>Мораль истории: жизнь наполнена смыслом только у того, кто преследует великую цель</a:t>
            </a:r>
            <a:r>
              <a:rPr lang="ru-RU" dirty="0">
                <a:solidFill>
                  <a:srgbClr val="FF0000"/>
                </a:solidFill>
              </a:rPr>
              <a:t>.</a:t>
            </a:r>
            <a:r>
              <a:rPr lang="ru-RU" dirty="0"/>
              <a:t/>
            </a:r>
            <a:br>
              <a:rPr lang="ru-RU" dirty="0"/>
            </a:b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5940444"/>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ru-RU" sz="3100" dirty="0">
                <a:latin typeface="Times New Roman" pitchFamily="18" charset="0"/>
                <a:cs typeface="Times New Roman" pitchFamily="18" charset="0"/>
              </a:rPr>
              <a:t>Таксист подвозит известного в городе миллионера. Тот расплачивается ровно по счетчику.</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Таксист:</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Я вчера вашего сына подвозил, так он мне 100 долларов на чай оставил.</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Ну так что вы хотите: у него папа - миллионер, а я - сирота.</a:t>
            </a:r>
            <a:br>
              <a:rPr lang="ru-RU" sz="3100" dirty="0">
                <a:latin typeface="Times New Roman" pitchFamily="18" charset="0"/>
                <a:cs typeface="Times New Roman" pitchFamily="18" charset="0"/>
              </a:rPr>
            </a:br>
            <a:r>
              <a:rPr lang="ru-RU" sz="3100" dirty="0">
                <a:latin typeface="Times New Roman" pitchFamily="18" charset="0"/>
                <a:cs typeface="Times New Roman" pitchFamily="18" charset="0"/>
              </a:rPr>
              <a:t/>
            </a:r>
            <a:br>
              <a:rPr lang="ru-RU" sz="3100" dirty="0">
                <a:latin typeface="Times New Roman" pitchFamily="18" charset="0"/>
                <a:cs typeface="Times New Roman" pitchFamily="18" charset="0"/>
              </a:rPr>
            </a:br>
            <a:r>
              <a:rPr lang="ru-RU" sz="3100" dirty="0">
                <a:solidFill>
                  <a:srgbClr val="FF0000"/>
                </a:solidFill>
                <a:latin typeface="Times New Roman" pitchFamily="18" charset="0"/>
                <a:cs typeface="Times New Roman" pitchFamily="18" charset="0"/>
              </a:rPr>
              <a:t>Мораль: только тот, кто сам заработал свои деньги, по настоящему знает им цену.</a:t>
            </a:r>
            <a:r>
              <a:rPr lang="ru-RU" dirty="0"/>
              <a:t/>
            </a:r>
            <a:br>
              <a:rPr lang="ru-RU" dirty="0"/>
            </a:br>
            <a:endParaRPr lang="ru-RU"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160</TotalTime>
  <Words>489</Words>
  <Application>Microsoft Office PowerPoint</Application>
  <PresentationFormat>Экран (4:3)</PresentationFormat>
  <Paragraphs>7</Paragraphs>
  <Slides>6</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6</vt:i4>
      </vt:variant>
    </vt:vector>
  </HeadingPairs>
  <TitlesOfParts>
    <vt:vector size="10" baseType="lpstr">
      <vt:lpstr>Arial</vt:lpstr>
      <vt:lpstr>Calibri</vt:lpstr>
      <vt:lpstr>Times New Roman</vt:lpstr>
      <vt:lpstr>Тема Office</vt:lpstr>
      <vt:lpstr>ПРИТЧИ –  Истории с моралью</vt:lpstr>
      <vt:lpstr>Однажды мышь заметила, что хозяин фермы поставил мышеловку. Она рассказала об этом курице, овце и корове. Но все они отвечали: "Мышеловка - это твои проблемы, к нам она никакого отношения не имеет!"  Чуть позже в мышеловку попалась змея - и укусила жену фермера. Пытаясь ее излечить, жене приготовили суп из курицы. Потом зарезали овцу, чтобы накормить всех, кто приехал навестить больную. И, наконец, закололи корову, чтобы достойно накормить гостей на похоронах.  И все это время, мышь наблюдала за происходящим через дырочку в стене и думала о вещах, которые ни к кому никакого отношения не имеют!  Мораль: Если Вас что-то не касается напрямую, не думайте, что это что-то не ударит Вас по голове </vt:lpstr>
      <vt:lpstr>Орел сидел на дереве, отдыхал и ничего не делал. Маленький кролик увидел орла и спросил: - "А можно мне тоже сидеть, как Вы, и ничего не делать?" - "Конечно, почему нет", - ответил тот. Кролик сел под деревом и стал отдыхать. Вдруг появилась лиса, схватила кролика и съела его.  Мораль истории: чтобы сидеть и ничего не делать, Вы должны сидеть очень, очень высоко. </vt:lpstr>
      <vt:lpstr>На ферме заболел конь. Ветеринар: - Если утром он не встанет, я его усыплю. Утром конь не встал. Рядом лежал баран: - Ну давай вставай или ты умрёшь! Конь встал. Фермер: - Это чудо! Это надо отпраздновать! По такому случаю мы зарежем барана!  Мораль: Никогда не лезьте не в своё дело (но не забывайте об истории с мышеловкой).  </vt:lpstr>
      <vt:lpstr>Три человека ворочали камни. Одного из них спросили: – Что ты делаешь? Он вытер пот со лба и ответил: – Горбачусь. Подошли ко второму и спросили: – А ты что делаешь? Он закатал рукава и деловито сказал: – Деньги зарабатываю. Спросили у третьего: – А что делаешь ты? Он посмотрел вверх и сказал: – Храм строю.  Мораль истории: жизнь наполнена смыслом только у того, кто преследует великую цель. </vt:lpstr>
      <vt:lpstr>Таксист подвозит известного в городе миллионера. Тот расплачивается ровно по счетчику. Таксист: - Я вчера вашего сына подвозил, так он мне 100 долларов на чай оставил. - Ну так что вы хотите: у него папа - миллионер, а я - сирота.  Мораль: только тот, кто сам заработал свои деньги, по настоящему знает им цену.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Внеурочные формы деятельности, как средство формирования читательской грамотности.  Педагог-психолог МАОУ СОШ № 43 г.Тюмени</dc:title>
  <dc:creator>пользователь</dc:creator>
  <cp:lastModifiedBy>INSTALL</cp:lastModifiedBy>
  <cp:revision>6</cp:revision>
  <dcterms:created xsi:type="dcterms:W3CDTF">2015-11-17T10:25:25Z</dcterms:created>
  <dcterms:modified xsi:type="dcterms:W3CDTF">2020-12-09T09:45:47Z</dcterms:modified>
</cp:coreProperties>
</file>