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7" r:id="rId1"/>
  </p:sldMasterIdLst>
  <p:sldIdLst>
    <p:sldId id="256" r:id="rId2"/>
    <p:sldId id="257" r:id="rId3"/>
    <p:sldId id="295" r:id="rId4"/>
    <p:sldId id="287" r:id="rId5"/>
    <p:sldId id="289" r:id="rId6"/>
    <p:sldId id="290" r:id="rId7"/>
    <p:sldId id="288" r:id="rId8"/>
    <p:sldId id="258" r:id="rId9"/>
    <p:sldId id="292" r:id="rId10"/>
    <p:sldId id="262" r:id="rId11"/>
    <p:sldId id="293" r:id="rId12"/>
    <p:sldId id="269" r:id="rId13"/>
    <p:sldId id="270" r:id="rId14"/>
    <p:sldId id="272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80" r:id="rId23"/>
    <p:sldId id="279" r:id="rId24"/>
    <p:sldId id="281" r:id="rId25"/>
    <p:sldId id="282" r:id="rId26"/>
    <p:sldId id="283" r:id="rId27"/>
    <p:sldId id="285" r:id="rId28"/>
    <p:sldId id="284" r:id="rId29"/>
    <p:sldId id="296" r:id="rId30"/>
    <p:sldId id="297" r:id="rId31"/>
    <p:sldId id="298" r:id="rId32"/>
    <p:sldId id="259" r:id="rId33"/>
    <p:sldId id="299" r:id="rId34"/>
    <p:sldId id="261" r:id="rId35"/>
    <p:sldId id="286" r:id="rId36"/>
    <p:sldId id="300" r:id="rId37"/>
    <p:sldId id="301" r:id="rId38"/>
  </p:sldIdLst>
  <p:sldSz cx="12192000" cy="6858000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 snapToGrid="0">
      <p:cViewPr varScale="1">
        <p:scale>
          <a:sx n="66" d="100"/>
          <a:sy n="66" d="100"/>
        </p:scale>
        <p:origin x="9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061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652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9309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57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7939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629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930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829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853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83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67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36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726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182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465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003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CD0B2-57DE-4009-8481-A53D38E7F0D5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0205E5B-D804-4C05-A7CE-0A639FD5A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569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c9i87F-LFHw" TargetMode="External"/><Relationship Id="rId2" Type="http://schemas.openxmlformats.org/officeDocument/2006/relationships/hyperlink" Target="https://yandex.ru/efir?stream_id=4cb5ebef259e07b3832729725e813c3b&amp;from_block=logo_partner_playe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1664" y="398206"/>
            <a:ext cx="11277600" cy="181405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04.03.2020 г.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родительских установок </a:t>
            </a:r>
            <a:b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развитие личности подростка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775291" y="4399547"/>
            <a:ext cx="3052916" cy="1548580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</a:t>
            </a:r>
          </a:p>
          <a:p>
            <a:pPr algn="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МАОУ СОШ №43 г. Тюмени</a:t>
            </a:r>
          </a:p>
          <a:p>
            <a:pPr algn="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Сидорова Татьяна Валерьевна</a:t>
            </a:r>
          </a:p>
        </p:txBody>
      </p:sp>
      <p:pic>
        <p:nvPicPr>
          <p:cNvPr id="4" name="Picture 4" descr="http://www.mypelham.com/sites/default/files/events/021331447-portrait-happy-family-two-chil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3553" y="2914555"/>
            <a:ext cx="4550356" cy="30335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1415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43199" y="683747"/>
            <a:ext cx="8745795" cy="372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</a:p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633413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1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Упражнение «Переименование» </a:t>
            </a:r>
          </a:p>
          <a:p>
            <a:pPr lvl="0" indent="633413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altLang="ru-RU" sz="2400" b="1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633413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Проанализируйте </a:t>
            </a:r>
            <a:r>
              <a:rPr lang="ru-RU" altLang="ru-RU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установки, чувства ребенка и </a:t>
            </a:r>
            <a:r>
              <a:rPr kumimoji="0" lang="ru-RU" altLang="ru-RU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переформулируйте</a:t>
            </a:r>
            <a:r>
              <a:rPr lang="ru-RU" altLang="ru-RU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эти установки </a:t>
            </a:r>
            <a:r>
              <a:rPr kumimoji="0" lang="ru-RU" altLang="ru-RU" sz="2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позитивные, развивающие в ребенке веру в себя, богатство эмоционального мира.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 indent="633413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13538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319479"/>
              </p:ext>
            </p:extLst>
          </p:nvPr>
        </p:nvGraphicFramePr>
        <p:xfrm>
          <a:off x="1887794" y="1450515"/>
          <a:ext cx="10043650" cy="41615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8671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3760838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274141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64447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65248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28646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«Если ты будешь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 поступать (проступок),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тобой никто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будет общаться, дружить!»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Замкнутость, отчужденность, безынициативность, подчиняемость, угодливость, приверженность стереотипному поведению.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«Будь собой,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каждого в жизни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есть друзья!»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55058" y="716319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endParaRPr lang="ru-RU" alt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00456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646526"/>
              </p:ext>
            </p:extLst>
          </p:nvPr>
        </p:nvGraphicFramePr>
        <p:xfrm>
          <a:off x="1858299" y="1457578"/>
          <a:ext cx="9955160" cy="3814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5106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4114416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265638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580212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7913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24433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«Горе ты мое!»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Чувство вины, низкая самооценка, враждебное отношение к окружающим, отчуждение, конфликты с родителями.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«Счастье мое,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радость моя!»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37072" y="790973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61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712622"/>
              </p:ext>
            </p:extLst>
          </p:nvPr>
        </p:nvGraphicFramePr>
        <p:xfrm>
          <a:off x="1858296" y="1339591"/>
          <a:ext cx="10205884" cy="4721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6723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4321278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347883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84305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8224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3056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«Слабак,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нытик!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Сильные люди (или мужчины)</a:t>
                      </a:r>
                      <a:r>
                        <a:rPr lang="ru-RU" sz="24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плачут!»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Сдерживание эмоций, внутренняя озлобленность, тревожность, глубокое переживание даже незначительных проблем, повышенное эмоциональное напряжение, страхи.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«Поплачь,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будет легче...»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04337" y="584495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11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838058"/>
              </p:ext>
            </p:extLst>
          </p:nvPr>
        </p:nvGraphicFramePr>
        <p:xfrm>
          <a:off x="1755058" y="1445343"/>
          <a:ext cx="10058401" cy="3814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5420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4026267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386714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580212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7913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24433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«Простак,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 готов раздать...»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Низкая самооценка, жадность, накопительство, трудности в общении со сверстниками, эгоизм.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«Молодец,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что делишься с другими!»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04337" y="702483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25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689477"/>
              </p:ext>
            </p:extLst>
          </p:nvPr>
        </p:nvGraphicFramePr>
        <p:xfrm>
          <a:off x="2020530" y="1592826"/>
          <a:ext cx="9660191" cy="41885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3877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3841145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325169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637039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8688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26826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«Не твоего ума дело!...»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Низкая самооценка, задержки в психическом развитии, отсутствие своего мнения, робость, отчужденность, конфликты с родителями.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«А ты как думаешь?...»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71601" y="790973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548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627795"/>
              </p:ext>
            </p:extLst>
          </p:nvPr>
        </p:nvGraphicFramePr>
        <p:xfrm>
          <a:off x="1858296" y="1548583"/>
          <a:ext cx="9940413" cy="45277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0465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3878825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451123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907752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8855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27344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«Ты всегда,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как твой(я)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папа (мама)...»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Трудности в общении с родителями, идентификация с родительским поведением, неадекватная самооценка, упрямство, повторение поведения родителя.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«Папа у нас замечательный человек!»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«Мама у нас умница!»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89587" y="648393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26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025874"/>
              </p:ext>
            </p:extLst>
          </p:nvPr>
        </p:nvGraphicFramePr>
        <p:xfrm>
          <a:off x="1858297" y="1457578"/>
          <a:ext cx="9984658" cy="46040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84206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3996813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303639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923041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9004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27804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«Ничего не умеешь делать! Ты всегда это делаешь хуже других…»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Неуверенность в своих силах, низкая самооценка, страхи, задержки психического развития, безынициативность, низкая мотивация к достижению.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«Каждый имеет право на ошибку.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Попробуй еще,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 тебя обязательно получится!»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96065" y="697456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957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495695"/>
              </p:ext>
            </p:extLst>
          </p:nvPr>
        </p:nvGraphicFramePr>
        <p:xfrm>
          <a:off x="1887793" y="1592827"/>
          <a:ext cx="9969910" cy="41000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0968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3908323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480619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6235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8504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26260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«Не кричи так, оглохнешь!»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Скрытая агрессия, повышенное психоэмоциональное напряжение, болезни горла и ушей, конфликтность.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«Скажи мне на ушко, давай пошепчемся!...»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86349" y="790973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293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097595"/>
              </p:ext>
            </p:extLst>
          </p:nvPr>
        </p:nvGraphicFramePr>
        <p:xfrm>
          <a:off x="2020529" y="1268362"/>
          <a:ext cx="9999406" cy="49259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59394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3340510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399502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908289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8860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3131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«Все девчонки</a:t>
                      </a:r>
                      <a:r>
                        <a:rPr lang="ru-RU" sz="24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капризные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!» (мальчику о девочке).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«Все мальчики драчуны!»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(девочке о мальчике)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Нарушения в психоэмоциональном развитии, осложнения в </a:t>
                      </a:r>
                      <a:r>
                        <a:rPr lang="ru-RU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межполовом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общении, трудности в выборе друга противоположного пола.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«Все люди равны,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 в то же время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 один не похож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другого».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32935" y="553742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23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6065" y="988144"/>
            <a:ext cx="10495935" cy="5309418"/>
          </a:xfrm>
        </p:spPr>
        <p:txBody>
          <a:bodyPr>
            <a:noAutofit/>
          </a:bodyPr>
          <a:lstStyle/>
          <a:p>
            <a:pPr indent="442913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Представьте, что сейчас Вы находитесь перед большим современным супермаркетом. В нем три этажа: 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 первом этаже продаются товары с заведомым браком, низкого качества; 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 втором этаже - обычные товары средней цены и качества; 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 третьем этаже продаются самые лучшие, качественные, шикарные вещи. </a:t>
            </a:r>
          </a:p>
          <a:p>
            <a:pPr algn="just"/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 На каком этаже вы бы хотели приобретать товар? </a:t>
            </a:r>
          </a:p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Тезис: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у нас появляется ребенок, мы всегда хотим, чтобы он соответствовал «третьему этажу» - был самым умным, красивым, сильным и т.д.</a:t>
            </a:r>
          </a:p>
          <a:p>
            <a:pPr indent="442913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Но, к сожалению, так в жизни не бывает. Каждый ребенок уникален. В нем есть чуть-чуть от первого, второго, третьего этажей. В нем есть то, что нам нравится и то, чтобы мы хотели изменить. </a:t>
            </a:r>
          </a:p>
        </p:txBody>
      </p:sp>
    </p:spTree>
    <p:extLst>
      <p:ext uri="{BB962C8B-B14F-4D97-AF65-F5344CB8AC3E}">
        <p14:creationId xmlns:p14="http://schemas.microsoft.com/office/powerpoint/2010/main" val="588839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465958"/>
              </p:ext>
            </p:extLst>
          </p:nvPr>
        </p:nvGraphicFramePr>
        <p:xfrm>
          <a:off x="1939412" y="1592826"/>
          <a:ext cx="9940413" cy="39525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57949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3738716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443748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60115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8198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25315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«Неряха, грязнуля!»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Чувство вины, страхи, рассеянность, невнимание к себе и своей внешности, неразборчивость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выборе друзей.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«Как приятно смотреть, когда ты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(в твоей</a:t>
                      </a:r>
                      <a:r>
                        <a:rPr lang="ru-RU" sz="24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комнате)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чист(о) и аккуратен(о)!»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87793" y="717231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667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332890"/>
              </p:ext>
            </p:extLst>
          </p:nvPr>
        </p:nvGraphicFramePr>
        <p:xfrm>
          <a:off x="1799302" y="1312608"/>
          <a:ext cx="10087899" cy="48227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1926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3659095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406878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96689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9432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29125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«Ты плохой, расстраиваешь меня,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 вот твой</a:t>
                      </a:r>
                      <a:r>
                        <a:rPr lang="ru-RU" sz="24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друг –положительный ребенок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Чувство вины, страхи, тревожность, ощущение одиночества, нарушения сна, отчуждение от родителей, «уход» в себя или «уход» от родителей.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«Я тебя люблю таким, какой ты есть,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ты самый любимый!»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78079" y="599245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700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211632"/>
              </p:ext>
            </p:extLst>
          </p:nvPr>
        </p:nvGraphicFramePr>
        <p:xfrm>
          <a:off x="1882878" y="1253615"/>
          <a:ext cx="10205883" cy="50881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7269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3550009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598605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887648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8659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33345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«Жизнь очень трудна: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вырастешь - узнаешь!..»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Недоверчивость, трусость, безволие, покорность судьбе, неумение преодолевать препятствия, склонность к несчастным случаям, подозрительность, пессимизм.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«Жизнь интересна и прекрасна!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 будет хорошо!»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82878" y="509498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0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861994"/>
              </p:ext>
            </p:extLst>
          </p:nvPr>
        </p:nvGraphicFramePr>
        <p:xfrm>
          <a:off x="1932038" y="1460092"/>
          <a:ext cx="9955162" cy="46457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82163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3507128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465871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668691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9119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3065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«Уйди с глаз моих, видеть тебя</a:t>
                      </a:r>
                      <a:r>
                        <a:rPr lang="ru-RU" sz="24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не могу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Нарушение взаимоотношений с родителями,</a:t>
                      </a:r>
                      <a:r>
                        <a:rPr lang="ru-RU" sz="24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уход» от них, скрытность, недоверие, озлобленность, агрессивность.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«Иди ко мне,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давай во всем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разберемся вместе!»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55058" y="731979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32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087709"/>
              </p:ext>
            </p:extLst>
          </p:nvPr>
        </p:nvGraphicFramePr>
        <p:xfrm>
          <a:off x="1836174" y="1592826"/>
          <a:ext cx="9866671" cy="44245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2587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3716594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517490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88705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8653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26720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«Не верь никому, обманут!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Надейся только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себя!»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Трудности в общении, </a:t>
                      </a:r>
                      <a:r>
                        <a:rPr lang="ru-RU" sz="24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подозрительность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завышенная самооценка, страхи, ощущение одиночества и тревоги.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«На свете много добрых людей, готовых тебе помочь!»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82878" y="628741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63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054612"/>
              </p:ext>
            </p:extLst>
          </p:nvPr>
        </p:nvGraphicFramePr>
        <p:xfrm>
          <a:off x="1895167" y="1371602"/>
          <a:ext cx="10028903" cy="50003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4253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3846374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178276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78100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76192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342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«И в кого ты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такой уродился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(глупый, некрасивый и т.д.)!»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Недовольство своей внешностью, застенчивость, нарушения в общении, чувство беззащитности, проблемы с родителями, низкая самооценка, неуверенность в своих силах и возможностях.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«Как ты мне нравишься!»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55058" y="590567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15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0845"/>
              </p:ext>
            </p:extLst>
          </p:nvPr>
        </p:nvGraphicFramePr>
        <p:xfrm>
          <a:off x="2020529" y="1356853"/>
          <a:ext cx="9822426" cy="47784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0465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3908322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303639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6080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82932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3341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«Нельзя ничего самому делать, спрашивай разрешения у старших!»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Робость, страхи, неуверенность в себе, безынициативность, боязнь старших, несамостоятельность, нерешительность, зависимость от чужого мнения, тревожность.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«Смелее,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ты все можешь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55058" y="584495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676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072767"/>
              </p:ext>
            </p:extLst>
          </p:nvPr>
        </p:nvGraphicFramePr>
        <p:xfrm>
          <a:off x="1882878" y="1179872"/>
          <a:ext cx="9901082" cy="50734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9625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3805084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436373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87937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8578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33361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«Всегда ты не вовремя,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подожди...»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Отчужденность, скрытность, излишняя самостоятельность, ощущение беззащитности, ненужности, «уход» в себя, повышенное психоэмоциональное напряжение.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«Давай я тебе помогу!»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82878" y="438262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062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0529" y="1592827"/>
            <a:ext cx="10043651" cy="60025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436478"/>
              </p:ext>
            </p:extLst>
          </p:nvPr>
        </p:nvGraphicFramePr>
        <p:xfrm>
          <a:off x="1799302" y="1135627"/>
          <a:ext cx="10028903" cy="5102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3201">
                  <a:extLst>
                    <a:ext uri="{9D8B030D-6E8A-4147-A177-3AD203B41FA5}">
                      <a16:colId xmlns:a16="http://schemas.microsoft.com/office/drawing/2014/main" val="3818675858"/>
                    </a:ext>
                  </a:extLst>
                </a:gridCol>
                <a:gridCol w="3805084">
                  <a:extLst>
                    <a:ext uri="{9D8B030D-6E8A-4147-A177-3AD203B41FA5}">
                      <a16:colId xmlns:a16="http://schemas.microsoft.com/office/drawing/2014/main" val="3686143454"/>
                    </a:ext>
                  </a:extLst>
                </a:gridCol>
                <a:gridCol w="3480618">
                  <a:extLst>
                    <a:ext uri="{9D8B030D-6E8A-4147-A177-3AD203B41FA5}">
                      <a16:colId xmlns:a16="http://schemas.microsoft.com/office/drawing/2014/main" val="2770803915"/>
                    </a:ext>
                  </a:extLst>
                </a:gridCol>
              </a:tblGrid>
              <a:tr h="1009211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Позитивные установки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64293"/>
                  </a:ext>
                </a:extLst>
              </a:tr>
              <a:tr h="9845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Сказав так: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 ребенка: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Переформулировка: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26" marR="9326" marT="9326" marB="932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239299"/>
                  </a:ext>
                </a:extLst>
              </a:tr>
              <a:tr h="31091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«Думай только о себе, никого не жалей!»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самоконтроля, агрессивность, отсутствие поведенческой гибкости, сложности в общении, проблемы со сверстниками, ощущение вседозволенности.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«Сколько отдашь - столько и получишь.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Уважай людей!»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1033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19083" y="392766"/>
            <a:ext cx="1030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8890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НЕГАТИВНЫЕ и ПОЗИТИВНЫЕ УСТАНОВКИ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485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7226" y="685802"/>
            <a:ext cx="8863780" cy="41295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«Анализ собственных установок»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2448232" y="1270001"/>
            <a:ext cx="9409471" cy="13257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42913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Проанализируйте собственные установки, используя свои ответы из упражнения «Ситуации». И если встретятся негативные установки, переименуем их в позитивные.</a:t>
            </a:r>
          </a:p>
          <a:p>
            <a:pPr indent="442913"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299" y="2886587"/>
            <a:ext cx="5157634" cy="3438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532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3897" y="597312"/>
            <a:ext cx="10913807" cy="825907"/>
          </a:xfrm>
        </p:spPr>
        <p:txBody>
          <a:bodyPr>
            <a:noAutofit/>
          </a:bodyPr>
          <a:lstStyle/>
          <a:p>
            <a:pPr indent="633413" algn="just"/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Оцените предлагаемые ситуации, связанные с Вашими детьми. Что Вы обычно говорите (или, возможно, скажите) в подобных случаях своему ребенку?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592826" y="1474838"/>
            <a:ext cx="10456606" cy="53094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пришли домой. В раковине гора грязной посуды, Ваш ребенок лежит на диване и смотрит телевизор.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ребенка не получается решить задачу по физике, он нервничает, «психует».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поймали подростка на явной лжи.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 ребенок постоянно ворчит, чем-то недоволен, что-то «бубнит» себе под нос.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Вас не слушает, делает все по-своему.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не помогает в хозяйстве, не убирает во время свою комнату.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отдает свои вещи тому, кто только не попросит.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часто разбивает (ломает) свой телефон.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Подросток пришел домой с запахом алкоголя, табака…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 ребенок пришел домой позже обычного, не предупредив о том, что задержится.</a:t>
            </a:r>
          </a:p>
        </p:txBody>
      </p:sp>
    </p:spTree>
    <p:extLst>
      <p:ext uri="{BB962C8B-B14F-4D97-AF65-F5344CB8AC3E}">
        <p14:creationId xmlns:p14="http://schemas.microsoft.com/office/powerpoint/2010/main" val="9521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7226" y="685802"/>
            <a:ext cx="8863780" cy="41295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«Наказание»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2728451" y="1594466"/>
            <a:ext cx="9099755" cy="39804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530225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Вспомните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ситуацию, когда Вы были наказаны своими родителями. Ответьте на следующие вопросы: </a:t>
            </a:r>
          </a:p>
          <a:p>
            <a:pPr indent="354013" algn="just">
              <a:buFont typeface="Wingdings" panose="05000000000000000000" pitchFamily="2" charset="2"/>
              <a:buChar char="§"/>
              <a:tabLst>
                <a:tab pos="811213" algn="l"/>
              </a:tabLst>
            </a:pP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вы чувствовали тогда? </a:t>
            </a:r>
          </a:p>
          <a:p>
            <a:pPr indent="354013" algn="just">
              <a:buFont typeface="Wingdings" panose="05000000000000000000" pitchFamily="2" charset="2"/>
              <a:buChar char="§"/>
              <a:tabLst>
                <a:tab pos="811213" algn="l"/>
              </a:tabLst>
            </a:pP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Каковы были ваши телесные ощущения? </a:t>
            </a:r>
          </a:p>
          <a:p>
            <a:pPr indent="354013" algn="just">
              <a:buFont typeface="Wingdings" panose="05000000000000000000" pitchFamily="2" charset="2"/>
              <a:buChar char="§"/>
              <a:tabLst>
                <a:tab pos="811213" algn="l"/>
              </a:tabLst>
            </a:pP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чем Вы тогда думали? </a:t>
            </a:r>
          </a:p>
          <a:p>
            <a:pPr indent="354013" algn="just">
              <a:buFont typeface="Wingdings" panose="05000000000000000000" pitchFamily="2" charset="2"/>
              <a:buChar char="§"/>
              <a:tabLst>
                <a:tab pos="811213" algn="l"/>
              </a:tabLst>
            </a:pP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Вам хотелось сделать? </a:t>
            </a:r>
          </a:p>
          <a:p>
            <a:pPr algn="ctr"/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против подавляющих наказаний! </a:t>
            </a:r>
          </a:p>
          <a:p>
            <a:pPr indent="442913"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3791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3540" y="427703"/>
            <a:ext cx="8863780" cy="50882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границ дозволенного поведения 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858297" y="1211008"/>
            <a:ext cx="10333703" cy="51602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42913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свободы выбора и выяснение логических последствий этого выбора - не единственные методы установления необходимой дисциплины. </a:t>
            </a:r>
          </a:p>
          <a:p>
            <a:pPr indent="442913"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Ступенчатая система установления запрета по методу Х.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Джайнотта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indent="442913" algn="just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Признать, что некое желание вполне может возникнуть y ребенка («Я понимаю, что тебе хочется...»). </a:t>
            </a:r>
          </a:p>
          <a:p>
            <a:pPr indent="442913" algn="just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Четко определить запрет на какое-либо действие («Но я не могу позволить тебе это делать сейчас, так как..»). </a:t>
            </a:r>
          </a:p>
          <a:p>
            <a:pPr indent="442913" algn="just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Указать, каким образом ребенок может осуществить свое желание. </a:t>
            </a:r>
          </a:p>
          <a:p>
            <a:pPr indent="442913" algn="just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Помочь ребенку выразить свое законное недовольство («Конечно, тебе это не нравится...»). </a:t>
            </a:r>
          </a:p>
          <a:p>
            <a:pPr indent="442913"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349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92130" y="707922"/>
            <a:ext cx="6238568" cy="486699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Сортировка проблем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8956" y="1828801"/>
            <a:ext cx="8775289" cy="277269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решения проблем детско-родительских взаимоотношений, предложенный T. Гордоном. </a:t>
            </a:r>
          </a:p>
          <a:p>
            <a:pPr indent="442913"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2913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в том, что проблемы делятся на две группы в зависимости от того, на чью жизнь - родителя или ребенка - они непосредственно влияют. </a:t>
            </a:r>
          </a:p>
        </p:txBody>
      </p:sp>
    </p:spTree>
    <p:extLst>
      <p:ext uri="{BB962C8B-B14F-4D97-AF65-F5344CB8AC3E}">
        <p14:creationId xmlns:p14="http://schemas.microsoft.com/office/powerpoint/2010/main" val="3158094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00950" y="280222"/>
            <a:ext cx="6238568" cy="427701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ответственности ребенку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3885" y="825911"/>
            <a:ext cx="10392697" cy="5781366"/>
          </a:xfrm>
        </p:spPr>
        <p:txBody>
          <a:bodyPr>
            <a:noAutofit/>
          </a:bodyPr>
          <a:lstStyle/>
          <a:p>
            <a:pPr indent="354013" algn="ctr"/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передаче ребенку ответственности за решение проблем, необходимо выполнить следующие условия: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Спокойная обстановка. Готовность к диалогу c обеих сторон.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заниматься попутно каким-либо другим делом.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Заранее подготовить высказывание. Исключить из него оценки («плохой», «лентяй» и т.д.) и обобщения («никогда», «всегда», «вечно»). 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Говорить o конкретных действиях.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Говорить o своих чувствах, мыслях, чаще используя «я», чем «ты».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Заверить ребенка в своем дружеском участии в его делах. Не превращать все в нудную, долгую нотацию.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Следить за реакцией ребенка.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Завершить дружеским физическим контактом (обнять, поцеловать, похлопать по плечу и т.п.). </a:t>
            </a:r>
          </a:p>
        </p:txBody>
      </p:sp>
    </p:spTree>
    <p:extLst>
      <p:ext uri="{BB962C8B-B14F-4D97-AF65-F5344CB8AC3E}">
        <p14:creationId xmlns:p14="http://schemas.microsoft.com/office/powerpoint/2010/main" val="3773088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72695" y="796413"/>
            <a:ext cx="9144001" cy="5442156"/>
          </a:xfrm>
        </p:spPr>
        <p:txBody>
          <a:bodyPr>
            <a:normAutofit/>
          </a:bodyPr>
          <a:lstStyle/>
          <a:p>
            <a:pPr marL="0" indent="442913" algn="just">
              <a:lnSpc>
                <a:spcPct val="110000"/>
              </a:lnSpc>
              <a:buNone/>
            </a:pPr>
            <a:r>
              <a:rPr lang="ru-RU" sz="26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Если мы говорим одно, а делаем другое: 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призываем к честности, но обманываем друг друга… 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требуем от ребенка сдержанности, а сами вспыльчивы… 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требуем, чтобы ребенок не дрался, а сами его физически наказываем…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требуем, чтобы ребенок не употреблял нецензурные выражения, а сами это делаем… 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ru-RU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None/>
            </a:pPr>
            <a:r>
              <a:rPr lang="ru-RU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РЕЗУЛЬТАТ: ОБИДА И ПРОТЕСТ РЕБЕНКА</a:t>
            </a:r>
          </a:p>
          <a:p>
            <a:pPr algn="just">
              <a:lnSpc>
                <a:spcPct val="110000"/>
              </a:lnSpc>
              <a:buNone/>
            </a:pPr>
            <a:endParaRPr lang="ru-RU" sz="2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7001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37071" y="530941"/>
            <a:ext cx="10264878" cy="2580968"/>
          </a:xfrm>
        </p:spPr>
        <p:txBody>
          <a:bodyPr>
            <a:normAutofit/>
          </a:bodyPr>
          <a:lstStyle/>
          <a:p>
            <a:pPr marL="0" indent="442913" algn="just">
              <a:tabLst>
                <a:tab pos="900113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Чувства вины и стыда не помогут ребенку стать здоровым и счастливым. </a:t>
            </a:r>
          </a:p>
          <a:p>
            <a:pPr marL="0" indent="442913" algn="just">
              <a:tabLst>
                <a:tab pos="900113" algn="l"/>
              </a:tabLs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стоит делать его жизнь унылой, иногда ребенку вовсе не нужна оценка его поведения, </a:t>
            </a:r>
            <a:r>
              <a:rPr lang="ru-RU" sz="24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просто надо выслушать. </a:t>
            </a:r>
          </a:p>
          <a:p>
            <a:pPr marL="0" indent="442913" algn="just">
              <a:tabLst>
                <a:tab pos="900113" algn="l"/>
              </a:tabLs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Многое в процессе воспитания детей зависит не от нашего опыта и знаний,  а от нашего умения чувствовать.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6642" y="3111909"/>
            <a:ext cx="3893575" cy="2553411"/>
          </a:xfrm>
          <a:prstGeom prst="rect">
            <a:avLst/>
          </a:prstGeom>
        </p:spPr>
      </p:pic>
      <p:sp>
        <p:nvSpPr>
          <p:cNvPr id="4" name="Содержимое 2"/>
          <p:cNvSpPr txBox="1">
            <a:spLocks/>
          </p:cNvSpPr>
          <p:nvPr/>
        </p:nvSpPr>
        <p:spPr>
          <a:xfrm>
            <a:off x="3104536" y="5051922"/>
            <a:ext cx="3819832" cy="6133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tabLst>
                <a:tab pos="900113" algn="l"/>
              </a:tabLst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750575" y="3113819"/>
            <a:ext cx="4527755" cy="9003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tabLst>
                <a:tab pos="900113" algn="l"/>
              </a:tabLst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будем чувствительнее к нашим детям!</a:t>
            </a:r>
          </a:p>
        </p:txBody>
      </p:sp>
    </p:spTree>
    <p:extLst>
      <p:ext uri="{BB962C8B-B14F-4D97-AF65-F5344CB8AC3E}">
        <p14:creationId xmlns:p14="http://schemas.microsoft.com/office/powerpoint/2010/main" val="281998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15801" y="418647"/>
            <a:ext cx="4508410" cy="54104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Рекомендуемая литература 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075" y="0"/>
            <a:ext cx="2460726" cy="373781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1274" y="0"/>
            <a:ext cx="2460726" cy="37378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976" y="3737811"/>
            <a:ext cx="2538063" cy="31891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1775" y="1378337"/>
            <a:ext cx="2486869" cy="359547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5351" y="3166181"/>
            <a:ext cx="2566424" cy="339407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1184" y="3625309"/>
            <a:ext cx="2468319" cy="3232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7126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99376" y="1698624"/>
            <a:ext cx="8495070" cy="2277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https://www.youtube.com/watch?v=aFXjYD87kp0</a:t>
            </a:r>
            <a:endParaRPr lang="ru-RU" sz="2400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  <a:hlinkClick r:id="rId2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https://yandex.ru/efir?stream_id=4cb5ebef259e07b3832729725e813c3b&amp;from_block=logo_partner_player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https://youtu.be/c9i87F-LFHw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101718" y="703026"/>
            <a:ext cx="7890387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Ссылки на видео для просмотра родителям:</a:t>
            </a:r>
          </a:p>
        </p:txBody>
      </p:sp>
    </p:spTree>
    <p:extLst>
      <p:ext uri="{BB962C8B-B14F-4D97-AF65-F5344CB8AC3E}">
        <p14:creationId xmlns:p14="http://schemas.microsoft.com/office/powerpoint/2010/main" val="1554385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5562" y="571503"/>
            <a:ext cx="10043650" cy="2050024"/>
          </a:xfrm>
        </p:spPr>
        <p:txBody>
          <a:bodyPr>
            <a:noAutofit/>
          </a:bodyPr>
          <a:lstStyle/>
          <a:p>
            <a:pPr indent="442913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Любой родитель прилагает усилия для того, чтобы воспитать в своем ребенке важные качества, сформировать правильное поведение, подготовить к взрослой жизни. </a:t>
            </a:r>
          </a:p>
          <a:p>
            <a:pPr indent="442913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обычных фразах повседневно мы даем ребенку установки, при этом даже не обращая на это внимание.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562" y="3067664"/>
            <a:ext cx="4671962" cy="3034588"/>
          </a:xfrm>
          <a:prstGeom prst="rect">
            <a:avLst/>
          </a:prstGeom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6636774" y="2621527"/>
            <a:ext cx="5117692" cy="3617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42913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обычных фразах повседневно мы даем ребенку </a:t>
            </a:r>
            <a:r>
              <a:rPr lang="ru-RU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этом даже не обращая на это внимание. И чем раньше они усвоены, тем сильнее их действие. </a:t>
            </a:r>
          </a:p>
          <a:p>
            <a:pPr indent="442913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 возникнув, установка не исчезает и в любой момент жизни ребёнка воздействует на его поведения и чувства.</a:t>
            </a:r>
          </a:p>
        </p:txBody>
      </p:sp>
    </p:spTree>
    <p:extLst>
      <p:ext uri="{BB962C8B-B14F-4D97-AF65-F5344CB8AC3E}">
        <p14:creationId xmlns:p14="http://schemas.microsoft.com/office/powerpoint/2010/main" val="9597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33189" y="471951"/>
            <a:ext cx="4336026" cy="545690"/>
          </a:xfrm>
        </p:spPr>
        <p:txBody>
          <a:bodyPr>
            <a:noAutofit/>
          </a:bodyPr>
          <a:lstStyle/>
          <a:p>
            <a:pPr algn="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установки - ?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68" y="1238864"/>
            <a:ext cx="9822426" cy="4719483"/>
          </a:xfrm>
        </p:spPr>
        <p:txBody>
          <a:bodyPr>
            <a:noAutofit/>
          </a:bodyPr>
          <a:lstStyle/>
          <a:p>
            <a:pPr indent="442913" algn="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установки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стереотипные правила поведения, которые выражаются в поступках, словах или жестах. </a:t>
            </a:r>
          </a:p>
          <a:p>
            <a:pPr indent="442913" algn="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установки 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эмоциональное отношение к ребенку, восприятие ребенка и способов поведения с ним.</a:t>
            </a:r>
          </a:p>
          <a:p>
            <a:pPr indent="442913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установки воспринимаются ребенком автоматически,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какой-либо критики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хорошо запоминаются. </a:t>
            </a:r>
          </a:p>
          <a:p>
            <a:pPr indent="442913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Такие стереотипные предписания прочно закладываются в подсознании ребенка и составляют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его жизненной программы. </a:t>
            </a:r>
          </a:p>
          <a:p>
            <a:pPr indent="442913" algn="just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Невыполнение этих указаний влечет за собой чувство вины перед родителями, которое люди не могут объяснить, даже став взрослыми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714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8762" y="280219"/>
            <a:ext cx="11238270" cy="929149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родительских установок, отражающая влияние родительской позиции на развитие ребенка О.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Коннера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460612"/>
              </p:ext>
            </p:extLst>
          </p:nvPr>
        </p:nvGraphicFramePr>
        <p:xfrm>
          <a:off x="1755058" y="1209368"/>
          <a:ext cx="10259961" cy="5507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4264">
                  <a:extLst>
                    <a:ext uri="{9D8B030D-6E8A-4147-A177-3AD203B41FA5}">
                      <a16:colId xmlns:a16="http://schemas.microsoft.com/office/drawing/2014/main" val="2068632760"/>
                    </a:ext>
                  </a:extLst>
                </a:gridCol>
                <a:gridCol w="2396127">
                  <a:extLst>
                    <a:ext uri="{9D8B030D-6E8A-4147-A177-3AD203B41FA5}">
                      <a16:colId xmlns:a16="http://schemas.microsoft.com/office/drawing/2014/main" val="4006420422"/>
                    </a:ext>
                  </a:extLst>
                </a:gridCol>
                <a:gridCol w="2351755">
                  <a:extLst>
                    <a:ext uri="{9D8B030D-6E8A-4147-A177-3AD203B41FA5}">
                      <a16:colId xmlns:a16="http://schemas.microsoft.com/office/drawing/2014/main" val="2684428157"/>
                    </a:ext>
                  </a:extLst>
                </a:gridCol>
                <a:gridCol w="3337815">
                  <a:extLst>
                    <a:ext uri="{9D8B030D-6E8A-4147-A177-3AD203B41FA5}">
                      <a16:colId xmlns:a16="http://schemas.microsoft.com/office/drawing/2014/main" val="14757206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позиции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Словесные выражения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 поведения с ребенком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развитие ребенка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677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Принятие и любовь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«Люблю ребенка, несмотря ни на что»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Нежность, занятия с ребенком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Чувство безопасности, нормальное развитие личности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309211"/>
                  </a:ext>
                </a:extLst>
              </a:tr>
              <a:tr h="12022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Явное отвержение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«Ненавижу этого ребенка, не буду о нем тревожиться»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Невнимательность, жестокость, избегание контактов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Агрессивность, склонность к совершению преступлений, эмоциональная неразвитость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720616"/>
                  </a:ext>
                </a:extLst>
              </a:tr>
              <a:tr h="11503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Излишняя требовательность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«Не хочу ребенка такого, какой он есть»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Критика, отсутствие похвалы, придирчивость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Фрустрация, неуверенность в себе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7407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Чрезмерная опека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«Все сделаю для ребенка, посвящу ему себя целиком»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Чрезмерные поблажки или ограничение свободы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125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Инфантилизм, особенно в социальных отношениях, неспособность к самостоятельности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38702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980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84955" y="516196"/>
            <a:ext cx="6238568" cy="545690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«Родительские установки»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95717" y="1283111"/>
            <a:ext cx="9276736" cy="4925959"/>
          </a:xfrm>
        </p:spPr>
        <p:txBody>
          <a:bodyPr>
            <a:noAutofit/>
          </a:bodyPr>
          <a:lstStyle/>
          <a:p>
            <a:pPr indent="442913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Закройте глаза, сделайте несколько глубоких вдохов и медленных, плавных выдохов - и на фоне расслабленного состояния вспомнить свою родительскую семью, свое детство. </a:t>
            </a:r>
          </a:p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реагировали родители на Ваши шалости, капризы, проступки?</a:t>
            </a:r>
          </a:p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бы они закончили следующие предложения: </a:t>
            </a:r>
          </a:p>
          <a:p>
            <a:pPr marL="722313" algn="just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«Дети плохо себя ведут, потому что...», </a:t>
            </a:r>
          </a:p>
          <a:p>
            <a:pPr marL="722313" algn="just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«Непослушный ребенок - это...», </a:t>
            </a:r>
          </a:p>
          <a:p>
            <a:pPr marL="722313" algn="just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«Родители должны...»? </a:t>
            </a:r>
          </a:p>
          <a:p>
            <a:pPr indent="442913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Поделитесь своими переживаниями и мыслями по поводу родительских установок. </a:t>
            </a:r>
          </a:p>
        </p:txBody>
      </p:sp>
    </p:spTree>
    <p:extLst>
      <p:ext uri="{BB962C8B-B14F-4D97-AF65-F5344CB8AC3E}">
        <p14:creationId xmlns:p14="http://schemas.microsoft.com/office/powerpoint/2010/main" val="169328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6066" y="1415845"/>
            <a:ext cx="7777890" cy="2109018"/>
          </a:xfrm>
        </p:spPr>
        <p:txBody>
          <a:bodyPr>
            <a:no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Позитивные, эффективные установки,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которых родитель поддерживает своего ребенка, веруя в его силы и потенциал. Это своеобразные инструменты психологической защиты, помогающие ребёнку сохранить себя и выжить в окружающем мире.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456" y="1548578"/>
            <a:ext cx="2413243" cy="1592826"/>
          </a:xfrm>
          <a:prstGeom prst="rect">
            <a:avLst/>
          </a:prstGeom>
        </p:spPr>
      </p:pic>
      <p:sp>
        <p:nvSpPr>
          <p:cNvPr id="4" name="Подзаголовок 2"/>
          <p:cNvSpPr txBox="1">
            <a:spLocks/>
          </p:cNvSpPr>
          <p:nvPr/>
        </p:nvSpPr>
        <p:spPr>
          <a:xfrm>
            <a:off x="1696066" y="3805080"/>
            <a:ext cx="10191133" cy="25957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Негативные, неэффективные установки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отрицательно сказываются на развитии личности ребенка. Родитель своими установками как бы говорит «ты плохой, ты ничего не можешь» и показывает свое недоверие к ребенку и его возможностям. Ребенок, постоянно получающий такие установки, не может полноценно развиваться, у него могут возникнуть проблемы во всех сферах. 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2005781" y="324465"/>
            <a:ext cx="9881418" cy="9438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детско-родительских взаимоотношений существуют:</a:t>
            </a:r>
          </a:p>
        </p:txBody>
      </p:sp>
    </p:spTree>
    <p:extLst>
      <p:ext uri="{BB962C8B-B14F-4D97-AF65-F5344CB8AC3E}">
        <p14:creationId xmlns:p14="http://schemas.microsoft.com/office/powerpoint/2010/main" val="212377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84208" y="1209368"/>
            <a:ext cx="9276734" cy="4144297"/>
          </a:xfrm>
        </p:spPr>
        <p:txBody>
          <a:bodyPr>
            <a:noAutofit/>
          </a:bodyPr>
          <a:lstStyle/>
          <a:p>
            <a:pPr indent="530225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негативная установка уже создана, то против нее может быть эффективна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контрустановка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подкрепляемая положительными проявлениями со стороны родителей и окружающих. </a:t>
            </a:r>
          </a:p>
          <a:p>
            <a:pPr indent="530225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контрустановка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«ты всё сможешь»,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 работает против установки 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 тебя ничего не получается». </a:t>
            </a:r>
          </a:p>
          <a:p>
            <a:pPr indent="530225" algn="just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действует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случае, если ребёнок будет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получать реальное подтверждение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своих способностей.</a:t>
            </a:r>
          </a:p>
          <a:p>
            <a:pPr indent="530225"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бывает ни к чему не способных детей, всегда можно найти талант, который можно начать развивать и хвалить ребенка за успехи.</a:t>
            </a:r>
          </a:p>
          <a:p>
            <a:pPr indent="530225"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16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742</TotalTime>
  <Words>2539</Words>
  <Application>Microsoft Office PowerPoint</Application>
  <PresentationFormat>Широкоэкранный</PresentationFormat>
  <Paragraphs>359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4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04.03.2020 г. Влияние родительских установок  на развитие личности подростка</vt:lpstr>
      <vt:lpstr>Презентация PowerPoint</vt:lpstr>
      <vt:lpstr>Презентация PowerPoint</vt:lpstr>
      <vt:lpstr>Презентация PowerPoint</vt:lpstr>
      <vt:lpstr>Родительские установки - ?</vt:lpstr>
      <vt:lpstr>Классификация родительских установок, отражающая влияние родительской позиции на развитие ребенка О. Коннера</vt:lpstr>
      <vt:lpstr>Упражнение «Родительские установки»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Упражнение «Анализ собственных установок»</vt:lpstr>
      <vt:lpstr>Упражнение «Наказание»</vt:lpstr>
      <vt:lpstr>Установление границ дозволенного поведения </vt:lpstr>
      <vt:lpstr>Сортировка проблем </vt:lpstr>
      <vt:lpstr>Передача ответственности ребенку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04.03.2020 г.  Влияние родительских установок на развитие личности подростка</dc:title>
  <dc:creator>INSTALL</dc:creator>
  <cp:lastModifiedBy>RePack by Diakov</cp:lastModifiedBy>
  <cp:revision>77</cp:revision>
  <cp:lastPrinted>2020-03-03T08:42:52Z</cp:lastPrinted>
  <dcterms:created xsi:type="dcterms:W3CDTF">2020-02-18T18:20:19Z</dcterms:created>
  <dcterms:modified xsi:type="dcterms:W3CDTF">2020-12-07T05:20:42Z</dcterms:modified>
</cp:coreProperties>
</file>