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notesMasterIdLst>
    <p:notesMasterId r:id="rId20"/>
  </p:notesMasterIdLst>
  <p:handoutMasterIdLst>
    <p:handoutMasterId r:id="rId21"/>
  </p:handoutMasterIdLst>
  <p:sldIdLst>
    <p:sldId id="258" r:id="rId2"/>
    <p:sldId id="280" r:id="rId3"/>
    <p:sldId id="281" r:id="rId4"/>
    <p:sldId id="257" r:id="rId5"/>
    <p:sldId id="260" r:id="rId6"/>
    <p:sldId id="261" r:id="rId7"/>
    <p:sldId id="262" r:id="rId8"/>
    <p:sldId id="263" r:id="rId9"/>
    <p:sldId id="259" r:id="rId10"/>
    <p:sldId id="264" r:id="rId11"/>
    <p:sldId id="266" r:id="rId12"/>
    <p:sldId id="267" r:id="rId13"/>
    <p:sldId id="268" r:id="rId14"/>
    <p:sldId id="265" r:id="rId15"/>
    <p:sldId id="270" r:id="rId16"/>
    <p:sldId id="271" r:id="rId17"/>
    <p:sldId id="272" r:id="rId18"/>
    <p:sldId id="276" r:id="rId19"/>
  </p:sldIdLst>
  <p:sldSz cx="12192000" cy="6858000"/>
  <p:notesSz cx="9942513" cy="6761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362" autoAdjust="0"/>
  </p:normalViewPr>
  <p:slideViewPr>
    <p:cSldViewPr snapToGrid="0">
      <p:cViewPr varScale="1">
        <p:scale>
          <a:sx n="64" d="100"/>
          <a:sy n="64" d="100"/>
        </p:scale>
        <p:origin x="8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1790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18089-93A5-4B26-8F79-2470DC4C1FD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21932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1790" y="6421932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C707C-18D2-4F52-A77C-7EEFAE642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067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D0692-CF96-40FB-B58D-86AE4226547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06413"/>
            <a:ext cx="4510087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775" y="3211513"/>
            <a:ext cx="7954963" cy="30432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1438"/>
            <a:ext cx="4308475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2450" y="6421438"/>
            <a:ext cx="4308475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7F38-2154-41E0-B759-8B5C47D6D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845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Одаренный ребенок и высокомотивированный ребенок</a:t>
            </a:r>
            <a:r>
              <a:rPr lang="ru-RU" baseline="0" dirty="0" smtClean="0"/>
              <a:t> не тождественные понятия. Рассмотрим определение каждого из них.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997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Психологами и педагогами предлагаются разные способы мотивации. Я остановилась на тех, которые мне представляются более приемлемыми с точки зрения использования их на каждом уроке.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215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Следующий факт заслуживает особого внимания. Различные стили деятельности учителя формируют различные мотивы у школьников.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416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r>
              <a:rPr lang="ru-RU" baseline="0" dirty="0" smtClean="0"/>
              <a:t> точки зрения </a:t>
            </a:r>
            <a:r>
              <a:rPr lang="ru-RU" baseline="0" dirty="0" err="1" smtClean="0"/>
              <a:t>Б.Бламу</a:t>
            </a:r>
            <a:r>
              <a:rPr lang="ru-RU" baseline="0" dirty="0" smtClean="0"/>
              <a:t>: «У</a:t>
            </a:r>
            <a:r>
              <a:rPr lang="ru-RU" dirty="0" smtClean="0"/>
              <a:t>читель,</a:t>
            </a:r>
            <a:r>
              <a:rPr lang="ru-RU" baseline="0" dirty="0" smtClean="0"/>
              <a:t> работающий с одарёнными детьми должен носить следующие характеристики…»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486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Итак, существует несколько классификаций мотивов, перечислю некоторые из них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265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Это разделение очень условное, мотивы переплетаются друг с другом, переходят один в другой, объединяются; кроме того, соотношение мотивов меняется в зависимости от возраста; так в младших классах – преобладают непосредственно побуждающие мотивы; в старших – перспективно-побуждающие и социальные.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354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Другой вариант классификации мотивов учения по Т. А. Ильиной</a:t>
            </a:r>
          </a:p>
          <a:p>
            <a:r>
              <a:rPr lang="ru-RU" dirty="0" smtClean="0"/>
              <a:t>(опирается на две тенденции: к достижению успеха и избеганию неудачи)</a:t>
            </a:r>
          </a:p>
          <a:p>
            <a:endParaRPr lang="ru-RU" dirty="0" smtClean="0"/>
          </a:p>
          <a:p>
            <a:r>
              <a:rPr lang="ru-RU" dirty="0" smtClean="0"/>
              <a:t>Задача учителя при этом – развивать у учеников стремление к успеху, поощрять даже маленькие достижения, не акцентировать внимание на неудачах.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060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 этой же классификации внешние мотивы называются социальными, а внутренние – познавательными (именно эту классификацию я и  буду использовать в дальнейшем).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540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понимания специфики мотива необходимо их соотнесение с возрастом. Возрастные особенности детей оказывают влияние на мотивацию. Например, готовность школьников подчиняться требованиям взрослых резко снижается от 4-го к 7-му классу, что свидетельствует о снижении роли внешней и увеличении внутренней мотивации. К сожалению, этот факт редко принимается во внимание как родителями, так и учителями.</a:t>
            </a:r>
          </a:p>
          <a:p>
            <a:r>
              <a:rPr lang="ru-RU" dirty="0" smtClean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936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Интересно будет посмотреть, как мотивируется учебная деятельность школьника по возрастам. Я привожу таблицу, где показан возраст и соответствующий возрасту мотив (таблица составлена обзорно, и мотивы сознательно упрощены, а некоторые даже и не включены, т.к. главное назначение этой таблицы – показать другой принцип классификации, а также показать взаимосвязь возраста и мотива).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973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Как видно из этой таблицы – мотив с возрастом меняется, и меняется потому, что меняются потребности. Предлагаю посмотреть взаимосвязь мотива и потребности и убедиться, насколько однозначно потребность обуславливает мотив.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605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Последовательность появления потребностей в онтогенезе – снизу вверх (по А. </a:t>
            </a:r>
            <a:r>
              <a:rPr lang="ru-RU" dirty="0" err="1" smtClean="0"/>
              <a:t>Маслоу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7F38-2154-41E0-B759-8B5C47D6D72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686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941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249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5023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942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0588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528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018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58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78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39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03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615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497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75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60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18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FE21E-6C50-44AF-A946-B550B88F5773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E15AE32-4DAC-4CF0-BD54-354859C09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2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409" y="1442068"/>
            <a:ext cx="8259581" cy="3159911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 в развитии </a:t>
            </a:r>
            <a:b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мотивационно-потребностной сферы 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380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4851" y="510498"/>
            <a:ext cx="9654237" cy="573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23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0021" y="225631"/>
            <a:ext cx="8878654" cy="63176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по мотивам деятельности ученика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Ведущими мотивами ученической деятельности могут быть и внешние, и внутренние мотивы. Разумеется, все мы хотим, чтобы деятельность наших учеников направлялась внутренними мотивами, но и внешняя мотивация может привести к постановке цели деятельности, если это только не отрицательный (боязнь плохой отметки), а положительный мотив (желание получить хорошую отметку).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Крайне важно знать динамику развития мотивов, и следить за тем, чтобы внешние положительные мотивы не перешли во внешние отрицательные. При правильно поставленном обучении происходит наоборот, интерес к учителю перерастает в интерес к предмету и позже – к науке, которую он представляет.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Реально каждый ученик побуждается несколькими мотивами, т.к. учебная деятельность всегда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полимотивирована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10485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4163"/>
              </p:ext>
            </p:extLst>
          </p:nvPr>
        </p:nvGraphicFramePr>
        <p:xfrm>
          <a:off x="464695" y="944965"/>
          <a:ext cx="8664315" cy="503611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2368446">
                  <a:extLst>
                    <a:ext uri="{9D8B030D-6E8A-4147-A177-3AD203B41FA5}">
                      <a16:colId xmlns:a16="http://schemas.microsoft.com/office/drawing/2014/main" val="2112332719"/>
                    </a:ext>
                  </a:extLst>
                </a:gridCol>
                <a:gridCol w="6295869">
                  <a:extLst>
                    <a:ext uri="{9D8B030D-6E8A-4147-A177-3AD203B41FA5}">
                      <a16:colId xmlns:a16="http://schemas.microsoft.com/office/drawing/2014/main" val="2701691440"/>
                    </a:ext>
                  </a:extLst>
                </a:gridCol>
              </a:tblGrid>
              <a:tr h="860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Возраст/Группа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94878753"/>
                  </a:ext>
                </a:extLst>
              </a:tr>
              <a:tr h="1171349">
                <a:tc>
                  <a:txBody>
                    <a:bodyPr/>
                    <a:lstStyle/>
                    <a:p>
                      <a:pPr marL="90488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Первоклассники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42900" lvl="0" indent="17463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 к учению вообще</a:t>
                      </a:r>
                    </a:p>
                    <a:p>
                      <a:pPr marL="342900" lvl="0" indent="17463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4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стремление к взрослости</a:t>
                      </a:r>
                      <a:endParaRPr lang="ru-RU" sz="2400" kern="1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87715825"/>
                  </a:ext>
                </a:extLst>
              </a:tr>
              <a:tr h="3004235">
                <a:tc>
                  <a:txBody>
                    <a:bodyPr/>
                    <a:lstStyle/>
                    <a:p>
                      <a:pPr marL="90488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Младшие школьники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42900" lvl="0" indent="-73025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беспрекословное </a:t>
                      </a:r>
                      <a:r>
                        <a:rPr lang="ru-RU" sz="24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требований учителя (т.е. у большинства – социальная мотивация);</a:t>
                      </a:r>
                    </a:p>
                    <a:p>
                      <a:pPr marL="342900" lvl="0" indent="-73025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получаемые </a:t>
                      </a:r>
                      <a:r>
                        <a:rPr lang="ru-RU" sz="24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отметки;</a:t>
                      </a:r>
                    </a:p>
                    <a:p>
                      <a:pPr marL="342900" lvl="0" indent="-73025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AutoNum type="arabicPeriod" startAt="3"/>
                        <a:tabLst>
                          <a:tab pos="457200" algn="l"/>
                        </a:tabLst>
                      </a:pPr>
                      <a:r>
                        <a:rPr lang="ru-RU" sz="24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престижный </a:t>
                      </a:r>
                      <a:r>
                        <a:rPr lang="ru-RU" sz="24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мотив;</a:t>
                      </a:r>
                    </a:p>
                    <a:p>
                      <a:pPr marL="342900" lvl="0" indent="-73025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AutoNum type="arabicPeriod" startAt="3"/>
                        <a:tabLst>
                          <a:tab pos="457200" algn="l"/>
                        </a:tabLst>
                      </a:pPr>
                      <a:r>
                        <a:rPr lang="ru-RU" sz="24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познавательный </a:t>
                      </a:r>
                      <a:r>
                        <a:rPr lang="ru-RU" sz="24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 (очень редко).</a:t>
                      </a:r>
                      <a:endParaRPr lang="ru-RU" sz="2400" kern="1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9780178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44184" y="306262"/>
            <a:ext cx="6550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мотивов по Е.П. Ильину</a:t>
            </a:r>
          </a:p>
        </p:txBody>
      </p:sp>
    </p:spTree>
    <p:extLst>
      <p:ext uri="{BB962C8B-B14F-4D97-AF65-F5344CB8AC3E}">
        <p14:creationId xmlns:p14="http://schemas.microsoft.com/office/powerpoint/2010/main" val="1851505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59174" y="225631"/>
            <a:ext cx="7030387" cy="5238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мотивов по </a:t>
            </a: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Е.П. Ильину</a:t>
            </a:r>
            <a:endParaRPr lang="ru-RU" sz="2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324620"/>
              </p:ext>
            </p:extLst>
          </p:nvPr>
        </p:nvGraphicFramePr>
        <p:xfrm>
          <a:off x="344774" y="855024"/>
          <a:ext cx="9458793" cy="5076166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922518">
                  <a:extLst>
                    <a:ext uri="{9D8B030D-6E8A-4147-A177-3AD203B41FA5}">
                      <a16:colId xmlns:a16="http://schemas.microsoft.com/office/drawing/2014/main" val="2112332719"/>
                    </a:ext>
                  </a:extLst>
                </a:gridCol>
                <a:gridCol w="7536275">
                  <a:extLst>
                    <a:ext uri="{9D8B030D-6E8A-4147-A177-3AD203B41FA5}">
                      <a16:colId xmlns:a16="http://schemas.microsoft.com/office/drawing/2014/main" val="2701691440"/>
                    </a:ext>
                  </a:extLst>
                </a:gridCol>
              </a:tblGrid>
              <a:tr h="992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Возраст/Группа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94878753"/>
                  </a:ext>
                </a:extLst>
              </a:tr>
              <a:tr h="3684319">
                <a:tc>
                  <a:txBody>
                    <a:bodyPr/>
                    <a:lstStyle/>
                    <a:p>
                      <a:pPr marL="90488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Средние 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9388" lvl="0" indent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стойкий </a:t>
                      </a:r>
                      <a:r>
                        <a:rPr lang="ru-RU" sz="20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 к определённому предмету на фоне снижения общей мотивации к учению;</a:t>
                      </a:r>
                    </a:p>
                    <a:p>
                      <a:pPr marL="179388" lvl="0" indent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мотив </a:t>
                      </a:r>
                      <a:r>
                        <a:rPr lang="ru-RU" sz="20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посещения уроков – «не потому, что хочется, а потому, что надо»;</a:t>
                      </a:r>
                    </a:p>
                    <a:p>
                      <a:pPr marL="179388" lvl="0" indent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требуется </a:t>
                      </a:r>
                      <a:r>
                        <a:rPr lang="ru-RU" sz="20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постоянное подкрепление мотива учения со стороны в виде поощрения, наказания, отметок;</a:t>
                      </a:r>
                    </a:p>
                    <a:p>
                      <a:pPr marL="179388" lvl="0" indent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потребность </a:t>
                      </a:r>
                      <a:r>
                        <a:rPr lang="ru-RU" sz="20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познании и оценке свойств своей личности;</a:t>
                      </a:r>
                    </a:p>
                    <a:p>
                      <a:pPr marL="179388" lvl="0" indent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главный </a:t>
                      </a:r>
                      <a:r>
                        <a:rPr lang="ru-RU" sz="20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 – стремление найти своё место среди товарищей (желаемое место в коллективе сверстников);</a:t>
                      </a:r>
                    </a:p>
                    <a:p>
                      <a:pPr marL="179388" lvl="0" indent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особенность </a:t>
                      </a:r>
                      <a:r>
                        <a:rPr lang="ru-RU" sz="20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мотивации – наличие подростковых установок.</a:t>
                      </a:r>
                      <a:endParaRPr lang="ru-RU" sz="2000" kern="1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34499566"/>
                  </a:ext>
                </a:extLst>
              </a:tr>
              <a:tr h="399820">
                <a:tc>
                  <a:txBody>
                    <a:bodyPr/>
                    <a:lstStyle/>
                    <a:p>
                      <a:pPr marL="90488"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Старшие классы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0488" lvl="0" indent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kern="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 </a:t>
                      </a:r>
                      <a:r>
                        <a:rPr lang="ru-RU" sz="20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 – подготовка к поступлению.</a:t>
                      </a:r>
                      <a:endParaRPr lang="ru-RU" sz="2000" kern="1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93440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8597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-1" y="225631"/>
            <a:ext cx="9428813" cy="87766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появления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 (снизу вверх) по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Маслоу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76" y="1103292"/>
            <a:ext cx="7523698" cy="54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69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55590" y="135178"/>
            <a:ext cx="6366488" cy="672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80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4419" y="225631"/>
            <a:ext cx="7749915" cy="508887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мотивации по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Д.Г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Левитесу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36" y="1020702"/>
            <a:ext cx="8888323" cy="568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10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060" y="1379096"/>
            <a:ext cx="8339009" cy="3942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стили деятельности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мотивы у школьников: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авторитарный стиль формирует внешнюю мотивацию учения, мотив «избегания неудачи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задерживает формирование внутренней мотивации;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демократический стиль способствует внутренней мотивации;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либеральный стиль (попустительский) снижает мотивацию учения и формирует мотив «надежды на успех».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65910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9725" y="1094282"/>
            <a:ext cx="8844198" cy="40323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для одаренного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-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вводящий ребенка в сферу учебного предмета и создающий атмосферу эмоциональной вовлеченности, возбуждающей интерес к предмету;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учитель, закладывающий основы мастерства, отрабатывающий с ребенком технику исполнения;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учитель, выводящий на высокопрофессиональный уровень. </a:t>
            </a:r>
          </a:p>
          <a:p>
            <a:pPr marL="0" indent="0" algn="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(Бенджамин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Блум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 методов обучения)</a:t>
            </a:r>
          </a:p>
          <a:p>
            <a:pPr marL="0" indent="0" algn="just">
              <a:buNone/>
            </a:pPr>
            <a:endParaRPr lang="ru-RU" sz="3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29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734" y="455767"/>
            <a:ext cx="8448384" cy="5503966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«Одаренность—конечно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дар,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Богом данный, данный свыше.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Одаренность—это огонь,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гаси, поддержи его, слышишь.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Одаренность—пытливый ум,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Почемучка еще с пеленок.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Одаренный—философ и шут,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общем, трудный еще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ребенок».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045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616" y="335846"/>
            <a:ext cx="8679305" cy="6154896"/>
          </a:xfrm>
        </p:spPr>
        <p:txBody>
          <a:bodyPr>
            <a:normAutofit/>
          </a:bodyPr>
          <a:lstStyle/>
          <a:p>
            <a:pPr algn="just"/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Одаренный ребенок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ребенок, который выделяется яркими, очевидными, иногда выдающимися достижениями (или имеет внутренние предпосылки для таких достижений) в том или ином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 деятельности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Высокомотивированный ребёнок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ребёнок, у которого высоко развиты внутренняя и внешняя потребности быть успешными в определённой области знаний и деятельности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407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4792" y="1064300"/>
            <a:ext cx="8979109" cy="425720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4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то, что побуждает деятельность (является формой проявления потребности).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4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процесс побуждения себя и других к деятельности для достижения личных целей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4168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0021" y="899410"/>
            <a:ext cx="8324018" cy="4167265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мотивов по Т. А. Ильиной</a:t>
            </a:r>
          </a:p>
          <a:p>
            <a:pPr marL="0" indent="0" algn="just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Мотивы, непосредственно побуждающие: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зависят от личности и деятельности учителя, отобранного материала, методов.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опираются на непроизвольное внимание, основаны на положительных эмоциях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714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4734" y="225631"/>
            <a:ext cx="8859187" cy="632954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мотивов по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Т.А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Ильиной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32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2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отивы</a:t>
            </a:r>
            <a:r>
              <a:rPr lang="ru-RU" sz="32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перспективно побуждающие: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связаны с предметной целеустремлённостью самого ученика, нацеленностью его деятельности на будущее.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это интерес к предмету, к определенной деятельности, к которой есть склонность; желание заслужить одобрение товарищей.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мотивы часто могут быть связаны с отрицательными эмоциями – страх перед учителем, родителями.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4.опираются на произвольное внимание, связанное с сознательно поставленной целью.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563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9765" y="584616"/>
            <a:ext cx="8934138" cy="5906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Мотивы </a:t>
            </a:r>
            <a:r>
              <a:rPr lang="ru-RU" sz="32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интеллектуального побуждения: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интерес к процессу умственной деятельности;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стремление найти самостоятельный ответ на вопрос, чувство удовлетворения от успешного решения, чувство удовлетворения от  самого процесса мыслительной  работы;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пробуждение и поддержание подобных интересов зависит от учителя, т.е. необходимо обучение учащихся приёмам умственной деятельности, овладения 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общеучебными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умениями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35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9687" y="510004"/>
            <a:ext cx="8439462" cy="581584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вариант классификации мотивов учения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Т.А. Ильиной</a:t>
            </a:r>
          </a:p>
          <a:p>
            <a:pPr marL="0" indent="0" algn="ctr">
              <a:buNone/>
            </a:pPr>
            <a:endParaRPr lang="ru-RU" sz="24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4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Тенденция </a:t>
            </a:r>
            <a:r>
              <a:rPr lang="ru-RU" sz="24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достижению успеха: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Ученики ставят позитивные цели;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Активно ищут средства;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Испытывают положительные эмоции.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4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Тенденции к избеганию неудач: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Ученики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неуверенны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боятся критик;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Боятся работы, где возможна неудача;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 работой связанны отрицательные эмоции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540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9824" y="225632"/>
            <a:ext cx="8814216" cy="5988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мотивов по А.К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Марковой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65" y="950606"/>
            <a:ext cx="9819141" cy="572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6607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293</TotalTime>
  <Words>1181</Words>
  <Application>Microsoft Office PowerPoint</Application>
  <PresentationFormat>Широкоэкранный</PresentationFormat>
  <Paragraphs>100</Paragraphs>
  <Slides>18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Роль педагога в развитии  мотивационно-потребностной сферы обучающихся.</vt:lpstr>
      <vt:lpstr>«Одаренность—конечно дар, Богом данный, данный свыше. Одаренность—это огонь, Не гаси, поддержи его, слышишь. Одаренность—пытливый ум, Почемучка еще с пеленок. Одаренный—философ и шут, В общем, трудный еще ребенок». </vt:lpstr>
      <vt:lpstr>Одаренный ребенок – это ребенок, который выделяется яркими, очевидными, иногда выдающимися достижениями (или имеет внутренние предпосылки для таких достижений) в том или ином виде деятельности.  Высокомотивированный ребёнок – ребёнок, у которого высоко развиты внутренняя и внешняя потребности быть успешными в определённой области знаний и деятельности.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INSTALL</cp:lastModifiedBy>
  <cp:revision>38</cp:revision>
  <dcterms:created xsi:type="dcterms:W3CDTF">2019-03-23T10:23:25Z</dcterms:created>
  <dcterms:modified xsi:type="dcterms:W3CDTF">2020-12-09T10:09:31Z</dcterms:modified>
</cp:coreProperties>
</file>