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6"/>
  </p:notesMasterIdLst>
  <p:sldIdLst>
    <p:sldId id="261" r:id="rId2"/>
    <p:sldId id="262" r:id="rId3"/>
    <p:sldId id="287" r:id="rId4"/>
    <p:sldId id="290" r:id="rId5"/>
    <p:sldId id="291" r:id="rId6"/>
    <p:sldId id="285" r:id="rId7"/>
    <p:sldId id="288" r:id="rId8"/>
    <p:sldId id="284" r:id="rId9"/>
    <p:sldId id="283" r:id="rId10"/>
    <p:sldId id="282" r:id="rId11"/>
    <p:sldId id="289" r:id="rId12"/>
    <p:sldId id="274" r:id="rId13"/>
    <p:sldId id="292" r:id="rId14"/>
    <p:sldId id="279" r:id="rId15"/>
    <p:sldId id="280" r:id="rId16"/>
    <p:sldId id="281" r:id="rId17"/>
    <p:sldId id="260" r:id="rId18"/>
    <p:sldId id="275" r:id="rId19"/>
    <p:sldId id="293" r:id="rId20"/>
    <p:sldId id="266" r:id="rId21"/>
    <p:sldId id="277" r:id="rId22"/>
    <p:sldId id="278" r:id="rId23"/>
    <p:sldId id="269" r:id="rId24"/>
    <p:sldId id="270" r:id="rId25"/>
    <p:sldId id="272" r:id="rId26"/>
    <p:sldId id="273" r:id="rId27"/>
    <p:sldId id="263" r:id="rId28"/>
    <p:sldId id="264" r:id="rId29"/>
    <p:sldId id="276" r:id="rId30"/>
    <p:sldId id="267" r:id="rId31"/>
    <p:sldId id="268" r:id="rId32"/>
    <p:sldId id="294" r:id="rId33"/>
    <p:sldId id="295" r:id="rId34"/>
    <p:sldId id="271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8" autoAdjust="0"/>
    <p:restoredTop sz="94660"/>
  </p:normalViewPr>
  <p:slideViewPr>
    <p:cSldViewPr>
      <p:cViewPr varScale="1">
        <p:scale>
          <a:sx n="65" d="100"/>
          <a:sy n="65" d="100"/>
        </p:scale>
        <p:origin x="136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237BCF-E934-4E10-AD69-E0F0E2ECB3CF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6F483-BB18-4905-AC66-906D51E03A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302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9401-FD39-42E0-94EF-4CD305B6D05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8356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Напомню, что прежде, чем идти на ПМПК, работает </a:t>
            </a:r>
            <a:r>
              <a:rPr lang="ru-RU" dirty="0" smtClean="0"/>
              <a:t>школа. Применение </a:t>
            </a:r>
            <a:r>
              <a:rPr lang="ru-RU" dirty="0"/>
              <a:t>одинакового подхода, без применения специальных приёмов и методов не даст положительного эффекта. Более того, может навредить ребёнку. 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Поступающим в школу детям с нарушениями</a:t>
            </a:r>
            <a:r>
              <a:rPr lang="ru-RU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развитии присущ ряд специфических особенностей. У них недостаточно сформированы нужные для усвоения программного материала ЗУН. Такие дети с трудом овладевают навыками счета, чтения и письма. Им трудно соблюдать инструкции, нормы, не умеют вовремя переключаться с одного задания на другое. Кроме того, такие дети быстро утомляются, работоспособность их падает, а иногда они просто перестают выполнять начатую деятельность. Эти особенности учтены в</a:t>
            </a:r>
            <a:r>
              <a:rPr lang="ru-RU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АООП. 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Психологи же осуществляют пси-</a:t>
            </a:r>
            <a:r>
              <a:rPr lang="ru-RU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пед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сопровождение</a:t>
            </a: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9401-FD39-42E0-94EF-4CD305B6D05A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535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9401-FD39-42E0-94EF-4CD305B6D05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517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1C5A55-F31A-4DBC-958C-77643E2C0389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2158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6F483-BB18-4905-AC66-906D51E03AA9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10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Говорим не только о РДА, но и РАС. </a:t>
            </a:r>
            <a:r>
              <a:rPr lang="ru-RU" dirty="0" smtClean="0"/>
              <a:t>Т.е</a:t>
            </a:r>
            <a:r>
              <a:rPr lang="ru-RU" dirty="0"/>
              <a:t>. проблемы социально-коммуникативного характера; 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установка на сохранение постоянства в окружающем и стереотипность поведения детей. Часто проблемы касаются и когнитивной сферы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Степень 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нарушения (искажения) психического развития при аутизме может сильно различаться. Поэтому и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вариантов АООП 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четыре. </a:t>
            </a:r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РАС могут быть и у детей со сложными и множественными нарушениями развития.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dirty="0" smtClean="0"/>
              <a:t>Упомянуть про витальную опасность.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9401-FD39-42E0-94EF-4CD305B6D05A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6719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6F483-BB18-4905-AC66-906D51E03AA9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10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Частенько и НОДА подозревают в УО. Дефект тяжёлый, часто сочетанный, но не всегда с интеллектуальным недоразвитием. Хотя повышенную утомляемость детей с НОДА подчас принимают за интеллектуальную неспособность. Кроме того, около 85% детей с НОДА имеют речевые нарушения, подчас выраженные, что делает их ещё более непонятными. А пространство и время у них развито недостаточно из-за основного заболевания.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9401-FD39-42E0-94EF-4CD305B6D05A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2289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6F483-BB18-4905-AC66-906D51E03AA9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107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Дети с нарушением слуха и зрения чаще всего обучаются в специализированных ОУ. Хотя есть и такие, которые в классах с нормативными сверстниками. </a:t>
            </a:r>
          </a:p>
          <a:p>
            <a:r>
              <a:rPr lang="ru-RU" dirty="0"/>
              <a:t>Слух:  1) затрудненное усвоение первоначальной грамоты (чтения и письма); 2) специфические ошибки в диктанте и самостоятельном письме; З) трудности понимания объяснений учителя; 4) затруднения при пользовании учебником вследствие недостаточного понимания читаемого текста. Перечисленные затруднения связаны со следующими особенностями речи слабослышащих детей: 1) недостаточным, а подчас и очень резким нарушением представления о звуковом составе слова; 2) ограниченным запасом слов и неточным подниманием значений известных ребенку слов; З) недоразвитием грамматического строя речи и непониманием значений грамматических форм.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9401-FD39-42E0-94EF-4CD305B6D05A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499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1D76-B4DE-4D12-8C09-B59A2722F07C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F79AE4-CC25-42F4-910D-8DADEDC47B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1D76-B4DE-4D12-8C09-B59A2722F07C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9AE4-CC25-42F4-910D-8DADEDC47B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1D76-B4DE-4D12-8C09-B59A2722F07C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9AE4-CC25-42F4-910D-8DADEDC47B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1D76-B4DE-4D12-8C09-B59A2722F07C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9AE4-CC25-42F4-910D-8DADEDC47B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1D76-B4DE-4D12-8C09-B59A2722F07C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9AE4-CC25-42F4-910D-8DADEDC47B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1D76-B4DE-4D12-8C09-B59A2722F07C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9AE4-CC25-42F4-910D-8DADEDC47B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1D76-B4DE-4D12-8C09-B59A2722F07C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9AE4-CC25-42F4-910D-8DADEDC47B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1D76-B4DE-4D12-8C09-B59A2722F07C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9AE4-CC25-42F4-910D-8DADEDC47B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1D76-B4DE-4D12-8C09-B59A2722F07C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9AE4-CC25-42F4-910D-8DADEDC47B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1D76-B4DE-4D12-8C09-B59A2722F07C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9AE4-CC25-42F4-910D-8DADEDC47B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1D76-B4DE-4D12-8C09-B59A2722F07C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9AE4-CC25-42F4-910D-8DADEDC47B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B951D76-B4DE-4D12-8C09-B59A2722F07C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CF79AE4-CC25-42F4-910D-8DADEDC47B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9144000" cy="1296144"/>
          </a:xfrm>
        </p:spPr>
        <p:txBody>
          <a:bodyPr>
            <a:noAutofit/>
          </a:bodyPr>
          <a:lstStyle/>
          <a:p>
            <a:pPr algn="ctr">
              <a:tabLst>
                <a:tab pos="2697163" algn="l"/>
              </a:tabLst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Психолого-педагогические особенности</a:t>
            </a:r>
            <a:b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обучающихся-инвалидов и </a:t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лиц с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ограниченными возможностями здоровья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35896" y="6021288"/>
            <a:ext cx="5400599" cy="648072"/>
          </a:xfrm>
        </p:spPr>
        <p:txBody>
          <a:bodyPr>
            <a:noAutofit/>
          </a:bodyPr>
          <a:lstStyle/>
          <a:p>
            <a:pPr algn="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педагог-психолог МАОУ СОШ №43 г. Тюмени</a:t>
            </a:r>
          </a:p>
          <a:p>
            <a:pPr algn="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Сидорова Татьяна Валерьевна</a:t>
            </a:r>
          </a:p>
        </p:txBody>
      </p:sp>
      <p:pic>
        <p:nvPicPr>
          <p:cNvPr id="3074" name="Picture 2" descr="G:\79319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64529"/>
            <a:ext cx="7304987" cy="4218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2839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208912" cy="93610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познавательных процессов </a:t>
            </a:r>
            <a:b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с ЗПР</a:t>
            </a:r>
            <a:endParaRPr lang="ru-RU" sz="2400" b="1" dirty="0">
              <a:solidFill>
                <a:srgbClr val="C00000"/>
              </a:solidFill>
              <a:effectLst/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2625124"/>
              </p:ext>
            </p:extLst>
          </p:nvPr>
        </p:nvGraphicFramePr>
        <p:xfrm>
          <a:off x="539553" y="1355576"/>
          <a:ext cx="8352927" cy="4937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2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454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Эмоционально-личностного 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сфера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185738" algn="just">
                        <a:buFont typeface="Wingdings" pitchFamily="2" charset="2"/>
                        <a:buChar char="§"/>
                        <a:tabLst>
                          <a:tab pos="357188" algn="l"/>
                        </a:tabLst>
                      </a:pPr>
                      <a:r>
                        <a:rPr lang="ru-RU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недифференцированность</a:t>
                      </a: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представлений о «Я»;</a:t>
                      </a:r>
                    </a:p>
                    <a:p>
                      <a:pPr marL="0" lvl="0" indent="185738" algn="just">
                        <a:buFont typeface="Wingdings" pitchFamily="2" charset="2"/>
                        <a:buChar char="§"/>
                        <a:tabLst>
                          <a:tab pos="357188" algn="l"/>
                        </a:tabLst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слабость рефлексии;</a:t>
                      </a:r>
                    </a:p>
                    <a:p>
                      <a:pPr marL="0" lvl="0" indent="185738" algn="just">
                        <a:buFont typeface="Wingdings" pitchFamily="2" charset="2"/>
                        <a:buChar char="§"/>
                        <a:tabLst>
                          <a:tab pos="357188" algn="l"/>
                        </a:tabLst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отсутствием позитивного отношения к себе; </a:t>
                      </a:r>
                    </a:p>
                    <a:p>
                      <a:pPr marL="0" lvl="0" indent="185738" algn="just">
                        <a:buFont typeface="Wingdings" pitchFamily="2" charset="2"/>
                        <a:buChar char="§"/>
                        <a:tabLst>
                          <a:tab pos="357188" algn="l"/>
                        </a:tabLst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потребность в социальном признании взрослого; </a:t>
                      </a:r>
                    </a:p>
                    <a:p>
                      <a:pPr marL="0" lvl="0" indent="185738" algn="just">
                        <a:buFont typeface="Wingdings" pitchFamily="2" charset="2"/>
                        <a:buChar char="§"/>
                        <a:tabLst>
                          <a:tab pos="357188" algn="l"/>
                        </a:tabLst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трудности при выполнении заданий часто вызывают резкие аффективные вспышки; </a:t>
                      </a:r>
                    </a:p>
                    <a:p>
                      <a:pPr marL="0" lvl="0" indent="185738" algn="just">
                        <a:buFont typeface="Wingdings" pitchFamily="2" charset="2"/>
                        <a:buChar char="§"/>
                        <a:tabLst>
                          <a:tab pos="357188" algn="l"/>
                        </a:tabLst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часто ожидания затруднений, боязнь неудачи; </a:t>
                      </a:r>
                    </a:p>
                    <a:p>
                      <a:pPr marL="0" indent="185738" algn="just">
                        <a:buFont typeface="Wingdings" pitchFamily="2" charset="2"/>
                        <a:buChar char="§"/>
                        <a:tabLst>
                          <a:tab pos="357188" algn="l"/>
                        </a:tabLst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успешно выделяют на картинах причины эмоциональных состояний персонажей, но собственные простые эмоций опознаются хуже.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entury Schoolbook"/>
                        <a:cs typeface="Century Schoolbook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7332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Коммуникации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185738" algn="just">
                        <a:buFont typeface="Wingdings" pitchFamily="2" charset="2"/>
                        <a:buChar char="§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ориентация на отношение и оценку своих сверстников под воздействием оценок окружающих;</a:t>
                      </a:r>
                    </a:p>
                    <a:p>
                      <a:pPr marL="0" lvl="0" indent="185738" algn="just">
                        <a:buFont typeface="Wingdings" pitchFamily="2" charset="2"/>
                        <a:buChar char="§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категоричность в оценки своих сверстников;</a:t>
                      </a:r>
                    </a:p>
                    <a:p>
                      <a:pPr marL="0" lvl="0" indent="185738" algn="just">
                        <a:buFont typeface="Wingdings" pitchFamily="2" charset="2"/>
                        <a:buChar char="§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соответствие самооценки с положением в коллективе, переоценка; ограниченные в общении;</a:t>
                      </a:r>
                    </a:p>
                    <a:p>
                      <a:pPr marL="0" lvl="0" indent="185738" algn="just">
                        <a:buFont typeface="Wingdings" pitchFamily="2" charset="2"/>
                        <a:buChar char="§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отношения часто мотивируется сиюминутными действиями;</a:t>
                      </a:r>
                    </a:p>
                    <a:p>
                      <a:pPr marL="0" indent="185738" algn="just">
                        <a:buFont typeface="Wingdings" pitchFamily="2" charset="2"/>
                        <a:buChar char="§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повышенной степенью агрессивности.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1357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188640"/>
            <a:ext cx="8686800" cy="72008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 </a:t>
            </a: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с нарушениями интеллекта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" y="980728"/>
            <a:ext cx="8915400" cy="5466131"/>
          </a:xfrm>
        </p:spPr>
        <p:txBody>
          <a:bodyPr>
            <a:noAutofit/>
          </a:bodyPr>
          <a:lstStyle/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способны 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обобщению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абстрактному </a:t>
            </a:r>
            <a:r>
              <a:rPr lang="ru-RU" sz="20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мышлению; </a:t>
            </a: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склонны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повторению заученных штампов,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имеют низкую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способность к переключению на новые виды деятельности, отсутствие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инициативы;</a:t>
            </a: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неумение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переносить навык на аналогичное задание, на  другой  материал- 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низкая </a:t>
            </a:r>
            <a:r>
              <a:rPr lang="ru-RU" sz="2000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обучаемость;</a:t>
            </a:r>
            <a:endParaRPr lang="ru-RU" sz="2000" u="sng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265113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демонстрируют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существенную разницу результативности и  продуктивности при групповой и индивидуальной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работе;</a:t>
            </a:r>
          </a:p>
          <a:p>
            <a:pPr marL="0" indent="265113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либо замедленный, либо грубо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неравномерен;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деятельности нецелесообразен,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хаотичен;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0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некритичность</a:t>
            </a:r>
            <a:r>
              <a:rPr lang="ru-RU" sz="20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отсутствует мотивация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улучшению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игра, как правило,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примитивна;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речевые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 носят комплексный, системный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эмоциональная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несдержанность, низкая произвольность, неспособность контролировать свои влечения, потребности,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эмоции.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504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064896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i="1" dirty="0">
                <a:latin typeface="+mn-lt"/>
              </a:rPr>
              <a:t/>
            </a:r>
            <a:br>
              <a:rPr lang="ru-RU" sz="2700" b="1" i="1" dirty="0">
                <a:latin typeface="+mn-lt"/>
              </a:rPr>
            </a:br>
            <a:r>
              <a:rPr lang="ru-RU" sz="2700" b="1" i="1" dirty="0">
                <a:latin typeface="+mn-lt"/>
              </a:rPr>
              <a:t/>
            </a:r>
            <a:br>
              <a:rPr lang="ru-RU" sz="2700" b="1" i="1" dirty="0">
                <a:latin typeface="+mn-lt"/>
              </a:rPr>
            </a:br>
            <a:r>
              <a:rPr lang="ru-RU" sz="2700" b="1" i="1" dirty="0">
                <a:latin typeface="+mn-lt"/>
              </a:rPr>
              <a:t/>
            </a:r>
            <a:br>
              <a:rPr lang="ru-RU" sz="2700" b="1" i="1" dirty="0">
                <a:latin typeface="+mn-lt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92696"/>
            <a:ext cx="8496944" cy="590465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Психолого-педагогические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особенности 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обучающиеся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растройствами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аутического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спектра (РАС)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Аутизм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это общее расстройство развития, характеризующееся аномальным функционированием во всех сферах социального взаимодействия, общения и повторяющегося поведения. </a:t>
            </a:r>
          </a:p>
          <a:p>
            <a:pPr marL="0" indent="542925" algn="ctr">
              <a:buNone/>
            </a:pPr>
            <a:endParaRPr lang="ru-RU" sz="800" b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42925" algn="ctr">
              <a:buNone/>
            </a:pPr>
            <a:r>
              <a:rPr lang="ru-RU" sz="20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Проявление </a:t>
            </a:r>
            <a:r>
              <a:rPr lang="ru-RU" sz="20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аутизма:</a:t>
            </a:r>
          </a:p>
          <a:p>
            <a:pPr marL="0" lvl="0" indent="354013" algn="just"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отсутствие социального использования речевых навыков; </a:t>
            </a:r>
          </a:p>
          <a:p>
            <a:pPr marL="0" lvl="0" indent="354013" algn="just"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нарушения в ролевых и социально-имитационных играх; </a:t>
            </a:r>
          </a:p>
          <a:p>
            <a:pPr marL="0" lvl="0" indent="354013" algn="just"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низкая синхронность и отсутствие взаимности в общении; </a:t>
            </a:r>
          </a:p>
          <a:p>
            <a:pPr marL="0" lvl="0" indent="354013" algn="just"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недостаточная гибкость речевого выражения;</a:t>
            </a:r>
          </a:p>
          <a:p>
            <a:pPr marL="0" lvl="0" indent="354013" algn="just"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нарушенное использование выразительности голоса для общения; </a:t>
            </a:r>
          </a:p>
          <a:p>
            <a:pPr marL="0" lvl="0" indent="354013" algn="just"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отсутствие сопровождающей жестикуляции;</a:t>
            </a:r>
          </a:p>
          <a:p>
            <a:pPr marL="0" lvl="0" indent="354013" algn="just"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ограниченное, повторяющее поведение;</a:t>
            </a:r>
          </a:p>
          <a:p>
            <a:pPr marL="0" lvl="0" indent="354013" algn="just"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тенденция устанавливать жесткий порядок во многих аспектах повседневной жизни. </a:t>
            </a:r>
          </a:p>
        </p:txBody>
      </p:sp>
    </p:spTree>
    <p:extLst>
      <p:ext uri="{BB962C8B-B14F-4D97-AF65-F5344CB8AC3E}">
        <p14:creationId xmlns:p14="http://schemas.microsoft.com/office/powerpoint/2010/main" val="31728411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A293A0-FC83-429D-BF44-0E8BB9C2B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7824" y="620688"/>
            <a:ext cx="3152442" cy="50915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РАС, </a:t>
            </a:r>
            <a:r>
              <a:rPr lang="ru-RU" sz="28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если:</a:t>
            </a:r>
            <a:endParaRPr lang="ru-RU" sz="2800" dirty="0">
              <a:solidFill>
                <a:srgbClr val="C00000"/>
              </a:solidFill>
              <a:effectLst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13E2B5-8D98-4B0D-9474-06E0406FF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142" y="1340768"/>
            <a:ext cx="8219257" cy="4356100"/>
          </a:xfrm>
        </p:spPr>
        <p:txBody>
          <a:bodyPr>
            <a:normAutofit lnSpcReduction="10000"/>
          </a:bodyPr>
          <a:lstStyle/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недостаточность эмоционального контакта с окружающими;</a:t>
            </a: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обособленность от окружающего мира, поверхностный взгляд;</a:t>
            </a: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индифферентное отношение к людям;</a:t>
            </a: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нарушены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формы коммуникации;</a:t>
            </a: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неустойчивый эмоциональный фон;</a:t>
            </a: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чрезмерная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чувствительность к  раздражителям; </a:t>
            </a: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желание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постоянства, дискомфорт при меняющихся условиях;</a:t>
            </a: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однообразное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поведение со склонностью к стереотипным движениям;</a:t>
            </a: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избирательность интересов;</a:t>
            </a: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неспособность действовать по шаблону,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образцу.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083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632848" cy="720080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2400" b="1" i="1" dirty="0"/>
              <a:t/>
            </a:r>
            <a:br>
              <a:rPr lang="ru-RU" sz="2400" b="1" i="1" dirty="0"/>
            </a:br>
            <a:r>
              <a:rPr lang="ru-RU" sz="2400" b="1" i="1" dirty="0"/>
              <a:t/>
            </a:r>
            <a:br>
              <a:rPr lang="ru-RU" sz="2400" b="1" i="1" dirty="0"/>
            </a:br>
            <a:r>
              <a:rPr lang="ru-RU" sz="2400" b="1" i="1" dirty="0"/>
              <a:t/>
            </a:r>
            <a:br>
              <a:rPr lang="ru-RU" sz="2400" b="1" i="1" dirty="0"/>
            </a:br>
            <a:r>
              <a:rPr lang="ru-RU" sz="27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познавательных процессов </a:t>
            </a:r>
            <a:br>
              <a:rPr lang="ru-RU" sz="27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с аутизмом</a:t>
            </a:r>
            <a:endParaRPr lang="ru-RU" sz="2700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2153652"/>
              </p:ext>
            </p:extLst>
          </p:nvPr>
        </p:nvGraphicFramePr>
        <p:xfrm>
          <a:off x="539553" y="1216496"/>
          <a:ext cx="8352927" cy="5181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61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67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762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Ощущение и восприятие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 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tc>
                  <a:txBody>
                    <a:bodyPr/>
                    <a:lstStyle/>
                    <a:p>
                      <a:pPr marL="0" lvl="0" indent="26352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11760" algn="l"/>
                        </a:tabLs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нарушение ориентировки в пространстве, искажение целостной картины предметного мира;</a:t>
                      </a:r>
                    </a:p>
                    <a:p>
                      <a:pPr marL="0" lvl="0" indent="26352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11760" algn="l"/>
                        </a:tabLs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важен не предмет в целом, а отдельные его качества;</a:t>
                      </a:r>
                    </a:p>
                    <a:p>
                      <a:pPr marL="0" lvl="0" indent="26352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11760" algn="l"/>
                        </a:tabLs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повышенная любовь к музыке, запахам;</a:t>
                      </a:r>
                    </a:p>
                    <a:p>
                      <a:pPr marL="0" lvl="0" indent="26352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30810" algn="l"/>
                        </a:tabLs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 большое значение имеют тактильные и мышечные ощущения (раскачиваются всем телом, совершают однообразные прыжки, кружатся, разрывают бумагу, переливают воду или пересыпают песок).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61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Внимание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tc>
                  <a:txBody>
                    <a:bodyPr/>
                    <a:lstStyle/>
                    <a:p>
                      <a:pPr marL="0" lvl="0" indent="26352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4097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низкий уровень активного внимания;</a:t>
                      </a:r>
                    </a:p>
                    <a:p>
                      <a:pPr marL="0" lvl="0" indent="26352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4097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нарушения целенаправленности и произвольности;</a:t>
                      </a:r>
                    </a:p>
                    <a:p>
                      <a:pPr marL="0" lvl="0" indent="26352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4097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отсутствие реакции при привлечении внимания;</a:t>
                      </a:r>
                    </a:p>
                    <a:p>
                      <a:pPr marL="0" lvl="0" indent="26352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4097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но отдельные яркие зрительные, слуховые впечатления могут завораживать, что можно использовать для концентрации внимания;</a:t>
                      </a:r>
                    </a:p>
                    <a:p>
                      <a:pPr marL="0" lvl="0" indent="26352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34620" algn="l"/>
                          <a:tab pos="151130" algn="l"/>
                          <a:tab pos="196215" algn="l"/>
                          <a:tab pos="381635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психическая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пресыщаемость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, которая может быть настолько сильной, что обучающийся проявляет агрессию.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6966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632848" cy="72008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2400" b="1" i="1" dirty="0">
                <a:latin typeface="+mn-lt"/>
              </a:rPr>
              <a:t/>
            </a:r>
            <a:br>
              <a:rPr lang="ru-RU" sz="2400" b="1" i="1" dirty="0">
                <a:latin typeface="+mn-lt"/>
              </a:rPr>
            </a:b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познавательных процессов </a:t>
            </a:r>
            <a:b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с аутизмом</a:t>
            </a:r>
            <a:endParaRPr lang="ru-RU" sz="2400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246262"/>
              </p:ext>
            </p:extLst>
          </p:nvPr>
        </p:nvGraphicFramePr>
        <p:xfrm>
          <a:off x="683568" y="1268761"/>
          <a:ext cx="8136904" cy="52515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6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02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Память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tc>
                  <a:txBody>
                    <a:bodyPr/>
                    <a:lstStyle/>
                    <a:p>
                      <a:pPr marL="0" lvl="0" indent="26352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33350" algn="l"/>
                        </a:tabLs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хорошая механическая память;</a:t>
                      </a:r>
                    </a:p>
                    <a:p>
                      <a:pPr marL="0" lvl="0" indent="26352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33350" algn="l"/>
                        </a:tabLs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хорошо запоминают, а затем повторяют различные движения, игровые действия, звуки, целые рассказы, стремятся к получению привычных ощущений;</a:t>
                      </a:r>
                    </a:p>
                    <a:p>
                      <a:pPr marL="0" lvl="0" indent="26352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33350" algn="l"/>
                        </a:tabLs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легко запоминают стихи, при этом строго следят за тем, чтобы читающий стихотворение не пропустил ни одного слова или строчки. В ритм стиха могут начать раскачиваться или сочинять собственный текст.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35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Мышление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tc>
                  <a:txBody>
                    <a:bodyPr/>
                    <a:lstStyle/>
                    <a:p>
                      <a:pPr marL="0" lvl="0" indent="26352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52400" algn="l"/>
                        </a:tabLs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сложности в символизации, переносе навыков из одной ситуации в другую;</a:t>
                      </a:r>
                    </a:p>
                    <a:p>
                      <a:pPr marL="0" lvl="0" indent="26352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52400" algn="l"/>
                        </a:tabLs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трудно устанавливают причинно-следственные зависимости; это ярко проявляется в пересказе материала; </a:t>
                      </a:r>
                    </a:p>
                    <a:p>
                      <a:pPr marL="0" lvl="0" indent="26352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52400" algn="l"/>
                        </a:tabLs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могут обобщать, используя игровые символы;</a:t>
                      </a:r>
                    </a:p>
                    <a:p>
                      <a:pPr marL="0" lvl="0" indent="26352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11760" algn="l"/>
                        </a:tabLs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не могут активно перерабатывать информацию.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9873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632848" cy="86409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познавательных процессов </a:t>
            </a:r>
            <a:b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с аутизмом</a:t>
            </a:r>
            <a:endParaRPr lang="ru-RU" sz="2400" b="1" dirty="0">
              <a:solidFill>
                <a:srgbClr val="7030A0"/>
              </a:solidFill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2504308"/>
              </p:ext>
            </p:extLst>
          </p:nvPr>
        </p:nvGraphicFramePr>
        <p:xfrm>
          <a:off x="539553" y="1355576"/>
          <a:ext cx="8352927" cy="48886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2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454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Эмоционально-личностного 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сфера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1857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11760" algn="l"/>
                        </a:tabLs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склонен к фиксации на неприятных впечатлениях;</a:t>
                      </a:r>
                    </a:p>
                    <a:p>
                      <a:pPr marL="0" lvl="0" indent="1857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11760" algn="l"/>
                        </a:tabLs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страх определяет стремление к сохранению привычной окружающей обстановки;</a:t>
                      </a:r>
                    </a:p>
                    <a:p>
                      <a:pPr marL="0" lvl="0" indent="1857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11760" algn="l"/>
                        </a:tabLs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перемены вызывают эмоциональные реакции; </a:t>
                      </a:r>
                    </a:p>
                    <a:p>
                      <a:pPr marL="0" lvl="0" indent="1857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01295" algn="l"/>
                        </a:tabLs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нарушение чувства самосохранения с элементами </a:t>
                      </a:r>
                      <a:r>
                        <a:rPr lang="ru-RU" sz="2000" b="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самоагрессии</a:t>
                      </a: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7332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Коммуникации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1857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1176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отсутствует тяга к сверстникам;</a:t>
                      </a:r>
                    </a:p>
                    <a:p>
                      <a:pPr marL="0" lvl="0" indent="1857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1176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при контактах наблюдается пассивное игнорирование;</a:t>
                      </a:r>
                    </a:p>
                    <a:p>
                      <a:pPr marL="0" lvl="0" indent="1857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1176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в социальных взаимодействиях избирательно;</a:t>
                      </a:r>
                    </a:p>
                    <a:p>
                      <a:pPr marL="0" lvl="0" indent="1857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1176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могут испытывать страх перед одним из родителей;</a:t>
                      </a:r>
                    </a:p>
                    <a:p>
                      <a:pPr marL="0" lvl="0" indent="1857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1176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отсутствует желание понравиться взрослым;</a:t>
                      </a:r>
                    </a:p>
                    <a:p>
                      <a:pPr marL="0" lvl="0" indent="185738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01295" algn="l"/>
                          <a:tab pos="173355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нежелание использовать речевое взаимодействие.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4333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08912" cy="864096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27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обучающихся с нарушениями функций опорно-двигательного аппарата </a:t>
            </a:r>
            <a:r>
              <a:rPr lang="ru-RU" sz="27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(НОДА)</a:t>
            </a:r>
            <a:endParaRPr lang="ru-RU" sz="2400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4680520"/>
          </a:xfrm>
        </p:spPr>
        <p:txBody>
          <a:bodyPr>
            <a:noAutofit/>
          </a:bodyPr>
          <a:lstStyle/>
          <a:p>
            <a:pPr marL="0" indent="536575" algn="just">
              <a:lnSpc>
                <a:spcPct val="12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Ведущим в клинической картине является задержка формирования, недоразвитие, нарушение или утрата двигательных функций, </a:t>
            </a:r>
          </a:p>
          <a:p>
            <a:pPr marL="0" indent="536575" algn="just">
              <a:lnSpc>
                <a:spcPct val="12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которые имеют </a:t>
            </a: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различную степень выраженности: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8288" lvl="0" indent="357188" algn="just">
              <a:lnSpc>
                <a:spcPct val="120000"/>
              </a:lnSpc>
              <a:buFont typeface="Wingdings" pitchFamily="2" charset="2"/>
              <a:buChar char="v"/>
              <a:tabLst>
                <a:tab pos="263525" algn="l"/>
              </a:tabLst>
            </a:pP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тяжелой степени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не овладевают навыками ходьбы и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манипулятивной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деятельностью, навыки самообслуживания не сформированы;</a:t>
            </a:r>
          </a:p>
          <a:p>
            <a:pPr marL="268288" lvl="0" indent="357188" algn="just">
              <a:lnSpc>
                <a:spcPct val="120000"/>
              </a:lnSpc>
              <a:buFont typeface="Wingdings" pitchFamily="2" charset="2"/>
              <a:buChar char="v"/>
              <a:tabLst>
                <a:tab pos="263525" algn="l"/>
              </a:tabLst>
            </a:pP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средней степени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овладевают ходьбой, но передвигаются неуверенно, часто с помощью специальных ортопедических приспособлений, навыки самообслуживания развиты не полностью;</a:t>
            </a:r>
          </a:p>
          <a:p>
            <a:pPr marL="268288" lvl="0" indent="357188" algn="just">
              <a:lnSpc>
                <a:spcPct val="120000"/>
              </a:lnSpc>
              <a:buFont typeface="Wingdings" pitchFamily="2" charset="2"/>
              <a:buChar char="v"/>
              <a:tabLst>
                <a:tab pos="263525" algn="l"/>
              </a:tabLst>
            </a:pP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легкой степени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ходят самостоятельно, уверенно в помещении и на улице; навыки самообслуживания сформированы, развита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манипулятивная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деятельность, патологические позы, нарушения походки.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64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424936" cy="6120680"/>
          </a:xfrm>
        </p:spPr>
        <p:txBody>
          <a:bodyPr>
            <a:noAutofit/>
          </a:bodyPr>
          <a:lstStyle/>
          <a:p>
            <a:pPr lvl="0" algn="ctr">
              <a:buNone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 категории обучающихся с нарушениями функций опорно-двигательного аппарата относятся:</a:t>
            </a:r>
            <a:b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Обучающиеся с заболеваниями нервной системы: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детскими церебральными параличами; с последствиями полиомиелита; с прогрессирующими нервно-мышечными заболеваниями (миопатия, рассеянный склероз и др.);</a:t>
            </a:r>
          </a:p>
          <a:p>
            <a:pPr lvl="0" algn="just">
              <a:buFont typeface="Wingdings" pitchFamily="2" charset="2"/>
              <a:buChar char="q"/>
            </a:pP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Обучающиеся с врожденными патологиями ОДА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врожденный вывих бедра; кривошея; косолапость и другие деформации стоп; аномалии развития позвоночника (сколиоз); недоразвитие и дефекты конечностей; аномалии развития пальцев кисти;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артрогрипоз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(врожденное уродство);</a:t>
            </a:r>
          </a:p>
          <a:p>
            <a:pPr lvl="0" algn="just">
              <a:buFont typeface="Wingdings" pitchFamily="2" charset="2"/>
              <a:buChar char="q"/>
            </a:pP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Обучающиеся с приобретенными недоразвитиями или деформациями ОДА: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травматические повреждения спинного мозга, головного мозга и конечностей; полиартрит; заболевания скелета (туберкулез, опухоли костей, остеомиелит); системные заболевания скелета (хондродистрофия, рахит).</a:t>
            </a:r>
          </a:p>
        </p:txBody>
      </p:sp>
    </p:spTree>
    <p:extLst>
      <p:ext uri="{BB962C8B-B14F-4D97-AF65-F5344CB8AC3E}">
        <p14:creationId xmlns:p14="http://schemas.microsoft.com/office/powerpoint/2010/main" val="16884117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7DFE96-A88D-43BE-AAA7-8FACF7661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1800" y="620688"/>
            <a:ext cx="3322712" cy="43204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с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НОДА:</a:t>
            </a:r>
            <a:endParaRPr lang="ru-RU" sz="2400" dirty="0">
              <a:solidFill>
                <a:srgbClr val="C00000"/>
              </a:solidFill>
              <a:effectLst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AF8554-98F2-4EFB-AA5F-891285C54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412776"/>
            <a:ext cx="8352928" cy="4536504"/>
          </a:xfrm>
        </p:spPr>
        <p:txBody>
          <a:bodyPr>
            <a:normAutofit/>
          </a:bodyPr>
          <a:lstStyle/>
          <a:p>
            <a:pPr marL="0" indent="354013" algn="just"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интеллектуальное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часто задержано и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неравномерно; 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4013" algn="just">
              <a:buFont typeface="Wingdings" panose="05000000000000000000" pitchFamily="2" charset="2"/>
              <a:buChar char="§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повышенная утомляемость, истощаемость всех психических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процессов;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54013" algn="just">
              <a:buFont typeface="Wingdings" panose="05000000000000000000" pitchFamily="2" charset="2"/>
              <a:buChar char="§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недостаточность пространственных и временных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представлений; 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54013" algn="just"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эмоциональная нестабильность (повышенная возбудимость, чувствительность, ранимость,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пугливость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двигательная заторможенность или расторможенность,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безынициативность);</a:t>
            </a:r>
            <a:endParaRPr lang="ru-RU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54013" algn="just">
              <a:buFont typeface="Wingdings" panose="05000000000000000000" pitchFamily="2" charset="2"/>
              <a:buChar char="§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аже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невыраженные НОДА сочетаются с неуверенностью в себе, с ограниченной самостоятельностью, с повышенной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внушаемостью;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54013" algn="just">
              <a:buFont typeface="Wingdings" panose="05000000000000000000" pitchFamily="2" charset="2"/>
              <a:buChar char="§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рисуща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наивность суждений, слабая ориентированности в бытовых и практических вопросах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жизни.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pPr>
              <a:buFontTx/>
              <a:buChar char="-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1497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92696"/>
            <a:ext cx="8064896" cy="56886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Категории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учащихся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ограниченными возможностями здоровья:</a:t>
            </a:r>
          </a:p>
          <a:p>
            <a:pPr marL="0" indent="357188" algn="just">
              <a:lnSpc>
                <a:spcPct val="120000"/>
              </a:lnSpc>
              <a:buFont typeface="Wingdings" pitchFamily="2" charset="2"/>
              <a:buChar char="v"/>
              <a:tabLst>
                <a:tab pos="542925" algn="l"/>
              </a:tabLst>
            </a:pP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нарушениями речи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(ТНР) -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недоразвитие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речи разной этиологии,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фонетико-фонематической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стороны речи, заикание и иные нарушения речи.</a:t>
            </a:r>
          </a:p>
          <a:p>
            <a:pPr marL="0" indent="357188" algn="just">
              <a:lnSpc>
                <a:spcPct val="120000"/>
              </a:lnSpc>
              <a:buFont typeface="Wingdings" pitchFamily="2" charset="2"/>
              <a:buChar char="v"/>
              <a:tabLst>
                <a:tab pos="542925" algn="l"/>
              </a:tabLst>
            </a:pP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задержкой умственного развития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(ЗПР);</a:t>
            </a:r>
          </a:p>
          <a:p>
            <a:pPr marL="0" indent="357188" algn="just">
              <a:lnSpc>
                <a:spcPct val="120000"/>
              </a:lnSpc>
              <a:buFont typeface="Wingdings" pitchFamily="2" charset="2"/>
              <a:buChar char="v"/>
              <a:tabLst>
                <a:tab pos="542925" algn="l"/>
              </a:tabLst>
            </a:pP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растройствами аутического спектра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(РАС);</a:t>
            </a:r>
          </a:p>
          <a:p>
            <a:pPr marL="0" indent="357188" algn="just">
              <a:lnSpc>
                <a:spcPct val="120000"/>
              </a:lnSpc>
              <a:buFont typeface="Wingdings" pitchFamily="2" charset="2"/>
              <a:buChar char="v"/>
              <a:tabLst>
                <a:tab pos="542925" algn="l"/>
              </a:tabLst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интеллектуальными нарушениями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(УО);</a:t>
            </a:r>
          </a:p>
          <a:p>
            <a:pPr marL="0" indent="357188" algn="just">
              <a:lnSpc>
                <a:spcPct val="120000"/>
              </a:lnSpc>
              <a:buFont typeface="Wingdings" pitchFamily="2" charset="2"/>
              <a:buChar char="v"/>
              <a:tabLst>
                <a:tab pos="542925" algn="l"/>
              </a:tabLst>
            </a:pP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нарушениями опорно-двигательного аппарата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(ДЦП);</a:t>
            </a:r>
          </a:p>
          <a:p>
            <a:pPr marL="0" indent="357188" algn="just">
              <a:lnSpc>
                <a:spcPct val="120000"/>
              </a:lnSpc>
              <a:buFont typeface="Wingdings" pitchFamily="2" charset="2"/>
              <a:buChar char="v"/>
              <a:tabLst>
                <a:tab pos="542925" algn="l"/>
              </a:tabLst>
            </a:pP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нарушениями зрения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слепые, слабовидящие, с косоглазием;</a:t>
            </a:r>
          </a:p>
          <a:p>
            <a:pPr marL="0" lvl="0" indent="357188" algn="just">
              <a:lnSpc>
                <a:spcPct val="120000"/>
              </a:lnSpc>
              <a:buFont typeface="Wingdings" pitchFamily="2" charset="2"/>
              <a:buChar char="v"/>
              <a:tabLst>
                <a:tab pos="542925" algn="l"/>
              </a:tabLst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нарушениями слуха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глухие,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слабослышащие.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35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632848" cy="864096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2400" b="1" i="1" dirty="0"/>
              <a:t/>
            </a:r>
            <a:br>
              <a:rPr lang="ru-RU" sz="2400" b="1" i="1" dirty="0"/>
            </a:br>
            <a:r>
              <a:rPr lang="ru-RU" sz="27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познавательных процессов </a:t>
            </a:r>
            <a:br>
              <a:rPr lang="ru-RU" sz="27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с нарушениями функций ОДА</a:t>
            </a:r>
            <a:endParaRPr lang="ru-RU" sz="2700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9683929"/>
              </p:ext>
            </p:extLst>
          </p:nvPr>
        </p:nvGraphicFramePr>
        <p:xfrm>
          <a:off x="539553" y="1412777"/>
          <a:ext cx="8280919" cy="50608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8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52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04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Ощущение и восприятие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 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tc>
                  <a:txBody>
                    <a:bodyPr/>
                    <a:lstStyle/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85738" algn="l"/>
                        </a:tabLst>
                      </a:pPr>
                      <a:r>
                        <a:rPr lang="ru-RU" sz="2000" b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нарушен процесс активного восприятия окружающего мира;</a:t>
                      </a:r>
                    </a:p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85738" algn="l"/>
                        </a:tabLst>
                      </a:pPr>
                      <a:r>
                        <a:rPr lang="ru-RU" sz="2000" b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затрудняется перцептивная активность, которая</a:t>
                      </a:r>
                      <a:r>
                        <a:rPr lang="ru-RU" sz="2000" b="0" i="0" u="none" strike="noStrike" spc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 </a:t>
                      </a:r>
                      <a:r>
                        <a:rPr lang="ru-RU" sz="2000" b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ведёт к</a:t>
                      </a:r>
                      <a:r>
                        <a:rPr lang="ru-RU" sz="2000" b="0" i="0" u="none" strike="noStrike" spc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 задержке </a:t>
                      </a:r>
                      <a:r>
                        <a:rPr lang="ru-RU" sz="2000" b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развития свойств восприятия: активность, предметность, целостность, структурность</a:t>
                      </a:r>
                      <a:r>
                        <a:rPr lang="ru-RU" sz="2000" b="0" i="0" u="none" strike="noStrike" spc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 и</a:t>
                      </a:r>
                      <a:r>
                        <a:rPr lang="ru-RU" sz="2000" b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 др.;</a:t>
                      </a:r>
                    </a:p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85738" algn="l"/>
                        </a:tabLst>
                      </a:pPr>
                      <a:r>
                        <a:rPr lang="ru-RU" sz="2000" b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низкое </a:t>
                      </a:r>
                      <a:r>
                        <a:rPr lang="ru-RU" sz="2000" b="0" i="0" u="none" strike="noStrike" spc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развитие </a:t>
                      </a:r>
                      <a:r>
                        <a:rPr lang="ru-RU" sz="2000" b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зрительно-предметного восприятия;</a:t>
                      </a:r>
                    </a:p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85738" algn="l"/>
                        </a:tabLst>
                      </a:pPr>
                      <a:r>
                        <a:rPr lang="ru-RU" sz="2000" b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нарушен целостный образ предметов;</a:t>
                      </a:r>
                    </a:p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85738" algn="l"/>
                        </a:tabLst>
                      </a:pPr>
                      <a:r>
                        <a:rPr lang="ru-RU" sz="2000" b="0" i="0" u="none" strike="noStrike" spc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затрудняют­</a:t>
                      </a:r>
                      <a:r>
                        <a:rPr lang="ru-RU" sz="2000" b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ся</a:t>
                      </a:r>
                      <a:r>
                        <a:rPr lang="ru-RU" sz="2000" b="0" i="0" u="none" strike="noStrike" spc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 в</a:t>
                      </a:r>
                      <a:r>
                        <a:rPr lang="ru-RU" sz="2000" b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 узнавании усложненных вариантов предметных</a:t>
                      </a:r>
                      <a:r>
                        <a:rPr lang="ru-RU" sz="2000" b="0" i="0" u="none" strike="noStrike" spc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 изобра­</a:t>
                      </a:r>
                      <a:r>
                        <a:rPr lang="ru-RU" sz="2000" b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жений, не умеют найти нужную картинку или</a:t>
                      </a:r>
                      <a:r>
                        <a:rPr lang="ru-RU" sz="2000" b="0" i="0" u="none" strike="noStrike" spc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 узнать </a:t>
                      </a:r>
                      <a:r>
                        <a:rPr lang="ru-RU" sz="2000" b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ее;</a:t>
                      </a:r>
                    </a:p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85738" algn="l"/>
                        </a:tabLst>
                      </a:pPr>
                      <a:r>
                        <a:rPr lang="ru-RU" sz="20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нарушения пространственного восприятия.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Внимание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34620" algn="l"/>
                          <a:tab pos="151130" algn="l"/>
                          <a:tab pos="196215" algn="l"/>
                          <a:tab pos="381635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нарушение активного произвольного внимания.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101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632848" cy="86409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2400" b="1" i="1" dirty="0">
                <a:latin typeface="+mn-lt"/>
              </a:rPr>
              <a:t/>
            </a:r>
            <a:br>
              <a:rPr lang="ru-RU" sz="2400" b="1" i="1" dirty="0">
                <a:latin typeface="+mn-lt"/>
              </a:rPr>
            </a:b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познавательных процессов </a:t>
            </a:r>
            <a:b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с нарушениями функций ОДА</a:t>
            </a:r>
            <a:endParaRPr lang="ru-RU" sz="2400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9213480"/>
              </p:ext>
            </p:extLst>
          </p:nvPr>
        </p:nvGraphicFramePr>
        <p:xfrm>
          <a:off x="467544" y="1340768"/>
          <a:ext cx="8280920" cy="49419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83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Память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tc>
                  <a:txBody>
                    <a:bodyPr/>
                    <a:lstStyle/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нарушения образной памяти (зрительной, слуховой, осязательной);</a:t>
                      </a:r>
                    </a:p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задержка развития словесно-логической памяти;</a:t>
                      </a:r>
                    </a:p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трудности в осмыслении, в понимании сущности явлений; </a:t>
                      </a:r>
                    </a:p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механическое запоминание порядка сле­дования явлений и их названий;</a:t>
                      </a:r>
                    </a:p>
                    <a:p>
                      <a:pPr marL="0" indent="263525" algn="just">
                        <a:buFont typeface="Wingdings" pitchFamily="2" charset="2"/>
                        <a:buChar char="§"/>
                      </a:pPr>
                      <a:r>
                        <a:rPr lang="ru-RU" sz="2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запоминают яркие предметы и те, по которым можно создать больше ассоциативных связей.</a:t>
                      </a:r>
                      <a:endParaRPr lang="ru-RU" sz="20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22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Мышление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tc>
                  <a:txBody>
                    <a:bodyPr/>
                    <a:lstStyle/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наглядно-действенное мышление и мыслительные операции формируются с запозданием;</a:t>
                      </a:r>
                    </a:p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 трудом устанавливают сходство, различия, причинно-следственные связи, обобщение;</a:t>
                      </a:r>
                    </a:p>
                    <a:p>
                      <a:pPr marL="0" indent="263525" algn="just">
                        <a:buFont typeface="Wingdings" pitchFamily="2" charset="2"/>
                        <a:buChar char="§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классификацию предметов проводят по принципу конкретных ситуативных связей, чаще по цвету.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6738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632848" cy="93610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познавательных процессов </a:t>
            </a:r>
            <a:b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с нарушениями функций ОДА</a:t>
            </a:r>
            <a:endParaRPr lang="ru-RU" sz="2400" b="1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3461202"/>
              </p:ext>
            </p:extLst>
          </p:nvPr>
        </p:nvGraphicFramePr>
        <p:xfrm>
          <a:off x="539552" y="1484784"/>
          <a:ext cx="8208912" cy="426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486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255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Эмоционально-личностного 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сфера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26352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Условно можно разделить на 2 группы:</a:t>
                      </a:r>
                    </a:p>
                    <a:p>
                      <a:pPr marL="0" lvl="0" indent="26352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63195" algn="l"/>
                        </a:tabLst>
                      </a:pPr>
                      <a:r>
                        <a:rPr lang="ru-RU" sz="2000" b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пониженная возбудимость, чувствительность ко всем внешним раздражителям, беспокойство,  склонность к вспышкам раздражительности, упрямству, склонность к колебаниям настроения.</a:t>
                      </a:r>
                    </a:p>
                    <a:p>
                      <a:pPr marL="0" lvl="0" indent="26352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63195" algn="l"/>
                        </a:tabLst>
                      </a:pPr>
                      <a:r>
                        <a:rPr lang="ru-RU" sz="20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торможение превалирует над возбуждением,</a:t>
                      </a:r>
                      <a:r>
                        <a:rPr lang="ru-RU" sz="2000" b="0" i="0" u="none" strike="noStrike" spc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 </a:t>
                      </a:r>
                      <a:r>
                        <a:rPr lang="ru-RU" sz="20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вялость, пассивность, нерешительность, пониженная мотивация к деятельности, робость, застенчивость неумение постоять за свои</a:t>
                      </a:r>
                      <a:r>
                        <a:rPr lang="ru-RU" sz="2000" b="0" i="0" u="none" strike="noStrike" spc="0" dirty="0">
                          <a:effectLst/>
                          <a:latin typeface="+mn-lt"/>
                          <a:ea typeface="Century Schoolbook"/>
                          <a:cs typeface="Century Schoolbook"/>
                        </a:rPr>
                        <a:t> интересы.</a:t>
                      </a:r>
                      <a:endParaRPr lang="ru-RU" sz="20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164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Коммуникации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263525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трудности социальной адаптации;	</a:t>
                      </a:r>
                    </a:p>
                    <a:p>
                      <a:pPr marL="0" lvl="0" indent="263525" algn="just">
                        <a:lnSpc>
                          <a:spcPct val="100000"/>
                        </a:lnSpc>
                        <a:buFont typeface="Wingdings" pitchFamily="2" charset="2"/>
                        <a:buChar char="§"/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страхи связанные с передвижением, падением, сном и общением.</a:t>
                      </a:r>
                    </a:p>
                  </a:txBody>
                  <a:tcPr marL="47725" marR="4772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8282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632848" cy="108012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 </a:t>
            </a: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обучающиеся с нарушениями зрения</a:t>
            </a:r>
            <a:endParaRPr lang="ru-RU" sz="2400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844824"/>
            <a:ext cx="8280920" cy="4104456"/>
          </a:xfrm>
        </p:spPr>
        <p:txBody>
          <a:bodyPr>
            <a:noAutofit/>
          </a:bodyPr>
          <a:lstStyle/>
          <a:p>
            <a:pPr marL="0" indent="357188" algn="just">
              <a:buNone/>
            </a:pP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Различение цветовых оттенков происходит благодаря различным качествам цветоощущения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357188" algn="just">
              <a:buNone/>
            </a:pP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Цветовые тона делятся на:</a:t>
            </a:r>
          </a:p>
          <a:p>
            <a:pPr marL="0" lvl="0" indent="263525" algn="just">
              <a:buFont typeface="Wingdings" pitchFamily="2" charset="2"/>
              <a:buChar char="v"/>
              <a:tabLst>
                <a:tab pos="449263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«гладкие» и «скользкие» - голубой и желтый цвета;</a:t>
            </a:r>
          </a:p>
          <a:p>
            <a:pPr marL="0" lvl="0" indent="263525" algn="just">
              <a:buFont typeface="Wingdings" pitchFamily="2" charset="2"/>
              <a:buChar char="v"/>
              <a:tabLst>
                <a:tab pos="449263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«притягивающие» - красный, зеленый, синий; </a:t>
            </a:r>
          </a:p>
          <a:p>
            <a:pPr marL="0" lvl="0" indent="263525" algn="just">
              <a:buFont typeface="Wingdings" pitchFamily="2" charset="2"/>
              <a:buChar char="v"/>
              <a:tabLst>
                <a:tab pos="449263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«тормозящие» движения рук - оранжевый и фиолетовый. </a:t>
            </a:r>
          </a:p>
          <a:p>
            <a:pPr marL="0" indent="263525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Самый «гладкий» - белый цвет, а «тормозящий» - черный. </a:t>
            </a:r>
          </a:p>
          <a:p>
            <a:pPr marL="0" indent="263525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изготовлении наглядных пособий используются преимущественно красный, желтый, оранжевый и зеленый цвета. </a:t>
            </a:r>
          </a:p>
        </p:txBody>
      </p:sp>
    </p:spTree>
    <p:extLst>
      <p:ext uri="{BB962C8B-B14F-4D97-AF65-F5344CB8AC3E}">
        <p14:creationId xmlns:p14="http://schemas.microsoft.com/office/powerpoint/2010/main" val="35664287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632848" cy="86409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познавательных процессов обучающихся с нарушениями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зрения</a:t>
            </a:r>
            <a:endParaRPr lang="ru-RU" sz="2400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1033738"/>
              </p:ext>
            </p:extLst>
          </p:nvPr>
        </p:nvGraphicFramePr>
        <p:xfrm>
          <a:off x="539553" y="1412777"/>
          <a:ext cx="8280919" cy="46805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8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52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Ощущение и восприятие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 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tc>
                  <a:txBody>
                    <a:bodyPr/>
                    <a:lstStyle/>
                    <a:p>
                      <a:pPr marL="0" lvl="0" indent="26352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07950" algn="l"/>
                          <a:tab pos="357188" algn="l"/>
                          <a:tab pos="809625" algn="l"/>
                          <a:tab pos="629920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  <a:ea typeface="Century Schoolbook"/>
                          <a:cs typeface="Times New Roman"/>
                        </a:rPr>
                        <a:t>доминирует зрительно-двигательно-слуховое, 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lvl="0" indent="26352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07950" algn="l"/>
                          <a:tab pos="357188" algn="l"/>
                          <a:tab pos="809625" algn="l"/>
                          <a:tab pos="629920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  <a:ea typeface="Century Schoolbook"/>
                          <a:cs typeface="Times New Roman"/>
                        </a:rPr>
                        <a:t>способны одновременно воспринимать одно-два движения или элементы движений;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lvl="0" indent="26352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07950" algn="l"/>
                          <a:tab pos="357188" algn="l"/>
                          <a:tab pos="809625" algn="l"/>
                          <a:tab pos="629920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основное средство познания - слух и осязание;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lvl="0" indent="26352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07950" algn="l"/>
                          <a:tab pos="357188" algn="l"/>
                          <a:tab pos="809625" algn="l"/>
                          <a:tab pos="629920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снижена скорость и активность, полнота и точность восприятия;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lvl="0" indent="26352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07950" algn="l"/>
                          <a:tab pos="357188" algn="l"/>
                          <a:tab pos="809625" algn="l"/>
                          <a:tab pos="629920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  <a:ea typeface="Century Schoolbook"/>
                          <a:cs typeface="Times New Roman"/>
                        </a:rPr>
                        <a:t>лучше узнают цветные картинки;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lvl="0" indent="26352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07950" algn="l"/>
                          <a:tab pos="357188" algn="l"/>
                          <a:tab pos="809625" algn="l"/>
                          <a:tab pos="629920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  <a:ea typeface="Century Schoolbook"/>
                          <a:cs typeface="Times New Roman"/>
                        </a:rPr>
                        <a:t>успешность опознания изображений зависит от четкости линии.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0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Внимание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tc>
                  <a:txBody>
                    <a:bodyPr/>
                    <a:lstStyle/>
                    <a:p>
                      <a:pPr marL="0" marR="0" lvl="0" indent="263525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Char char=""/>
                        <a:tabLst>
                          <a:tab pos="263525" algn="l"/>
                          <a:tab pos="381000" algn="l"/>
                        </a:tabLst>
                        <a:defRPr/>
                      </a:pPr>
                      <a:r>
                        <a:rPr lang="ru-RU" sz="20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нарушено непроизвольное внимание; </a:t>
                      </a:r>
                    </a:p>
                    <a:p>
                      <a:pPr marL="0" lvl="0" indent="26352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63525" algn="l"/>
                          <a:tab pos="38100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низкий объем внимания;</a:t>
                      </a:r>
                    </a:p>
                    <a:p>
                      <a:pPr marL="0" lvl="0" indent="26352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63525" algn="l"/>
                          <a:tab pos="38100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низкий уровень переключаемости;</a:t>
                      </a:r>
                    </a:p>
                    <a:p>
                      <a:pPr marL="0" lvl="0" indent="26352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63525" algn="l"/>
                          <a:tab pos="38100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рассеянность внимания.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827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632848" cy="86409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познавательных процессов обучающихся с нарушениями зрения</a:t>
            </a:r>
            <a:endParaRPr lang="ru-RU" sz="2400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8416804"/>
              </p:ext>
            </p:extLst>
          </p:nvPr>
        </p:nvGraphicFramePr>
        <p:xfrm>
          <a:off x="683568" y="1412777"/>
          <a:ext cx="7992888" cy="4615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2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82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Память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tc>
                  <a:txBody>
                    <a:bodyPr/>
                    <a:lstStyle/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хорошая слуховая память, быстро понимают смысл предложения на иностранном языке, определяют источник звука;</a:t>
                      </a:r>
                    </a:p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снижение объема долговременной памяти;</a:t>
                      </a:r>
                    </a:p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недостаточная осмысленность запоминаемого материала;</a:t>
                      </a:r>
                    </a:p>
                    <a:p>
                      <a:pPr marL="0" indent="263525" algn="just">
                        <a:buFont typeface="Wingdings" pitchFamily="2" charset="2"/>
                        <a:buChar char="§"/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недостатки логической памяти;</a:t>
                      </a:r>
                    </a:p>
                    <a:p>
                      <a:pPr marL="0" indent="263525" algn="just">
                        <a:buFont typeface="Wingdings" pitchFamily="2" charset="2"/>
                        <a:buChar char="§"/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кратковременной</a:t>
                      </a:r>
                      <a:r>
                        <a:rPr lang="ru-RU" sz="20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слуховой памяти высокий.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22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Мышление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tc>
                  <a:txBody>
                    <a:bodyPr/>
                    <a:lstStyle/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отмечается словесно-логическое и наглядно-образное мышление;</a:t>
                      </a:r>
                    </a:p>
                    <a:p>
                      <a:pPr marL="0" indent="263525" algn="just">
                        <a:buFont typeface="Wingdings" pitchFamily="2" charset="2"/>
                        <a:buChar char="§"/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сужены понятия об окружающем мире, суждения и умозаключения могут быть не обоснованы, т.е. реальные понятия недостаточны или искажены.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7675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7" y="332656"/>
            <a:ext cx="7632848" cy="86409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познавательных процессов обучающихся с нарушениями зрения</a:t>
            </a:r>
            <a:endParaRPr lang="ru-RU" sz="2400" b="1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8883653"/>
              </p:ext>
            </p:extLst>
          </p:nvPr>
        </p:nvGraphicFramePr>
        <p:xfrm>
          <a:off x="323528" y="1340768"/>
          <a:ext cx="8352927" cy="5181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2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36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Эмоционально-личностного 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сфера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263525">
                        <a:tabLst/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Варианты внутрисемейного общения:</a:t>
                      </a:r>
                    </a:p>
                    <a:p>
                      <a:pPr marL="0" lvl="0" indent="263525" algn="just">
                        <a:buFont typeface="Wingdings" pitchFamily="2" charset="2"/>
                        <a:buChar char="§"/>
                        <a:tabLst/>
                      </a:pPr>
                      <a:r>
                        <a:rPr lang="ru-RU" sz="20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чрезмерная забота</a:t>
                      </a: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эгоизм, отсутствие трудолюбия, самостоятельности, ответственности и инициативы, воли;</a:t>
                      </a:r>
                    </a:p>
                    <a:p>
                      <a:pPr marL="0" lvl="0" indent="263525" algn="just">
                        <a:buFont typeface="Wingdings" pitchFamily="2" charset="2"/>
                        <a:buChar char="§"/>
                        <a:tabLst/>
                      </a:pPr>
                      <a:r>
                        <a:rPr lang="ru-RU" sz="20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подавляющие волю отношение</a:t>
                      </a: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или чувство скрытой неприязни, уход в себя, или конфликтность, агрессивность;</a:t>
                      </a:r>
                    </a:p>
                    <a:p>
                      <a:pPr marL="0" indent="263525" algn="just">
                        <a:buFont typeface="Wingdings" pitchFamily="2" charset="2"/>
                        <a:buChar char="§"/>
                        <a:tabLst/>
                      </a:pPr>
                      <a:r>
                        <a:rPr lang="ru-RU" sz="20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эмоциональное отчуждение</a:t>
                      </a: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замкнутость, отсутствие  потребности в общении, чувство неполноценности, неадекватно заниженная самооценка.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20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Коммуникации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сферы отношения к сверстникам, отношение к близким взрослым - личностно значимые;</a:t>
                      </a:r>
                    </a:p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терпимые, умеют сдерживать себя в конфликтных ситуациях;</a:t>
                      </a:r>
                    </a:p>
                    <a:p>
                      <a:pPr marL="0" indent="263525" algn="just">
                        <a:buFont typeface="Wingdings" pitchFamily="2" charset="2"/>
                        <a:buChar char="§"/>
                        <a:tabLst>
                          <a:tab pos="1874838" algn="l"/>
                        </a:tabLs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значительное место занимают сознание вины, страхи и опасения. 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4631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496944" cy="93610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 </a:t>
            </a: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обучающиеся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нарушениями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слуха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424936" cy="4464496"/>
          </a:xfrm>
        </p:spPr>
        <p:txBody>
          <a:bodyPr>
            <a:normAutofit/>
          </a:bodyPr>
          <a:lstStyle/>
          <a:p>
            <a:pPr marL="0" indent="357188" algn="just">
              <a:lnSpc>
                <a:spcPct val="120000"/>
              </a:lnSpc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Нарушение слуха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это полное или частичное снижение способности обнаруживать и понимать звуки; это не только количественное снижение слухового восприятия (не слышит тихий голос), но и качественные изменения слуховой системы (ощущает звучание речи, но не различает звуки и слова, не понимает их смысла). 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Существуют два вида нарушения слуха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lvl="0" indent="357188" algn="just">
              <a:lnSpc>
                <a:spcPct val="120000"/>
              </a:lnSpc>
              <a:buFont typeface="Wingdings" pitchFamily="2" charset="2"/>
              <a:buChar char="v"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глухота (глухие)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нарушение слуха, при котором невозможно восприятие речи;  </a:t>
            </a:r>
          </a:p>
          <a:p>
            <a:pPr marL="0" lvl="0" indent="357188" algn="just">
              <a:lnSpc>
                <a:spcPct val="120000"/>
              </a:lnSpc>
              <a:buFont typeface="Wingdings" pitchFamily="2" charset="2"/>
              <a:buChar char="v"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тугоухость (слабослышащие)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более легкая степень нарушения слуха, при котором восприятие речи затруднено. </a:t>
            </a:r>
          </a:p>
          <a:p>
            <a:pPr algn="just">
              <a:buFont typeface="Wingdings" pitchFamily="2" charset="2"/>
              <a:buChar char="v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3778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08912" cy="864096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700" b="1" dirty="0">
                <a:latin typeface="+mn-lt"/>
              </a:rPr>
              <a:t/>
            </a:r>
            <a:br>
              <a:rPr lang="ru-RU" sz="2700" b="1" dirty="0">
                <a:latin typeface="+mn-lt"/>
              </a:rPr>
            </a:br>
            <a:r>
              <a:rPr lang="ru-RU" sz="2700" b="1" dirty="0">
                <a:latin typeface="+mn-lt"/>
              </a:rPr>
              <a:t/>
            </a:r>
            <a:br>
              <a:rPr lang="ru-RU" sz="2700" b="1" dirty="0">
                <a:latin typeface="+mn-lt"/>
              </a:rPr>
            </a:br>
            <a:r>
              <a:rPr lang="ru-RU" sz="2700" b="1" dirty="0">
                <a:latin typeface="+mn-lt"/>
              </a:rPr>
              <a:t/>
            </a:r>
            <a:br>
              <a:rPr lang="ru-RU" sz="2700" b="1" dirty="0">
                <a:latin typeface="+mn-lt"/>
              </a:rPr>
            </a:br>
            <a:r>
              <a:rPr lang="ru-RU" sz="27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Степени нарушения слуха </a:t>
            </a:r>
            <a:br>
              <a:rPr lang="ru-RU" sz="27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слабослышащих обучающиеся </a:t>
            </a:r>
            <a:endParaRPr lang="ru-RU" sz="2700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424936" cy="5112568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ru-RU" sz="2000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1-я степень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обучающимся доступно восприятие речи разговорной громкости на расстоянии 6 м и более, и даже шепот. Однако в шумной обстановке испытывают трудности при восприятии и понимании речи.</a:t>
            </a:r>
          </a:p>
          <a:p>
            <a:pPr algn="just">
              <a:buFont typeface="Wingdings" pitchFamily="2" charset="2"/>
              <a:buChar char="q"/>
            </a:pPr>
            <a:r>
              <a:rPr lang="ru-RU" sz="2000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2-я степень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обучающиеся воспринимают разговорную речь на расстоянии менее 6 м, шепотную - до 0,5 метра. Испытывают трудности при восприятии и понимании речи в тихой обстановке. Необходимо обязательное использование слуховых аппаратов на уроке.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q"/>
            </a:pPr>
            <a:r>
              <a:rPr lang="ru-RU" sz="2000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3-я степень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обучающиеся воспринимают речь разговорной громкости неразборчиво на расстоянии менее 2 м, шепот - не слышат. Понимают речь, когда видят лицо говорящего. Необходимо обязательное постоянное использование слуховых аппаратов для общения с окружающими и обучения.</a:t>
            </a:r>
          </a:p>
          <a:p>
            <a:pPr algn="just">
              <a:buFont typeface="Wingdings" pitchFamily="2" charset="2"/>
              <a:buChar char="q"/>
            </a:pPr>
            <a:r>
              <a:rPr lang="ru-RU" sz="2000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4-я степень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у обучающихся восприятие речи разговорной громкости неразборчиво даже у самого уха, шепот не слышат. Понимают речь при наличии слуховых аппаратов, когда видят лицо говорящего и тема общения понятна. </a:t>
            </a:r>
          </a:p>
        </p:txBody>
      </p:sp>
    </p:spTree>
    <p:extLst>
      <p:ext uri="{BB962C8B-B14F-4D97-AF65-F5344CB8AC3E}">
        <p14:creationId xmlns:p14="http://schemas.microsoft.com/office/powerpoint/2010/main" val="413470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632848" cy="864096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познавательных процессов обучающихся с нарушениями слуха</a:t>
            </a:r>
            <a:endParaRPr lang="ru-RU" sz="2400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6584674"/>
              </p:ext>
            </p:extLst>
          </p:nvPr>
        </p:nvGraphicFramePr>
        <p:xfrm>
          <a:off x="539553" y="1412777"/>
          <a:ext cx="8208911" cy="49114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8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83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Ощущение и восприятие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 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tc>
                  <a:txBody>
                    <a:bodyPr/>
                    <a:lstStyle/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09220" algn="l"/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зрительные, осязательные и двигательные ощущения и восприятия - ведущие в познании окружающего мира;</a:t>
                      </a:r>
                    </a:p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09220" algn="l"/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аналитический тип восприятия преобладает над синтетическим;</a:t>
                      </a:r>
                    </a:p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09220" algn="l"/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двигательные ощущения - это средство самоконтроля, база, на которой формируется устная, тактильная, мимическая речь.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Внимание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tc>
                  <a:txBody>
                    <a:bodyPr/>
                    <a:lstStyle/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63525" algn="l"/>
                          <a:tab pos="542925" algn="l"/>
                          <a:tab pos="173355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низкий объем внимания;</a:t>
                      </a:r>
                    </a:p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63525" algn="l"/>
                          <a:tab pos="542925" algn="l"/>
                          <a:tab pos="173355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низкая устойчивость внимания, утомляемость;</a:t>
                      </a:r>
                    </a:p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63525" algn="l"/>
                          <a:tab pos="542925" algn="l"/>
                          <a:tab pos="173355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низкий темп переключения с одного действия к другому;</a:t>
                      </a:r>
                    </a:p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63525" algn="l"/>
                          <a:tab pos="542925" algn="l"/>
                          <a:tab pos="173355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нарушение моторики;</a:t>
                      </a:r>
                    </a:p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63525" algn="l"/>
                          <a:tab pos="542925" algn="l"/>
                          <a:tab pos="173355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трудности в распределении внимания.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8554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D09733-2343-4484-BC61-489F8336E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171" y="692696"/>
            <a:ext cx="8291264" cy="93610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определения нарушения </a:t>
            </a:r>
            <a:r>
              <a:rPr lang="ru-RU" sz="28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обратить </a:t>
            </a:r>
            <a:r>
              <a:rPr lang="ru-RU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 </a:t>
            </a:r>
            <a:r>
              <a:rPr lang="ru-RU" sz="28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</a:t>
            </a:r>
            <a:r>
              <a:rPr lang="ru-RU" sz="28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параметры:</a:t>
            </a:r>
            <a:endParaRPr lang="ru-RU" sz="2800" b="1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025AE7-1ADB-48CA-AB58-133F852C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47" y="1916832"/>
            <a:ext cx="7992888" cy="324036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2800" b="1" dirty="0" smtClean="0">
                <a:solidFill>
                  <a:srgbClr val="170B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Восприятие.</a:t>
            </a:r>
            <a:endParaRPr lang="ru-RU" sz="2800" b="1" dirty="0">
              <a:solidFill>
                <a:srgbClr val="170BB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b="1" dirty="0" smtClean="0">
                <a:solidFill>
                  <a:srgbClr val="170B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Внимание.</a:t>
            </a:r>
            <a:endParaRPr lang="ru-RU" sz="2800" b="1" dirty="0">
              <a:solidFill>
                <a:srgbClr val="170BB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b="1" dirty="0" smtClean="0">
                <a:solidFill>
                  <a:srgbClr val="170B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Память.</a:t>
            </a:r>
            <a:endParaRPr lang="ru-RU" sz="2800" b="1" dirty="0">
              <a:solidFill>
                <a:srgbClr val="170BB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b="1" dirty="0" smtClean="0">
                <a:solidFill>
                  <a:srgbClr val="170B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Мышление.</a:t>
            </a:r>
            <a:endParaRPr lang="ru-RU" sz="2800" b="1" dirty="0">
              <a:solidFill>
                <a:srgbClr val="170BB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b="1" dirty="0" smtClean="0">
                <a:solidFill>
                  <a:srgbClr val="170B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Работоспособность.</a:t>
            </a:r>
            <a:endParaRPr lang="ru-RU" sz="2800" b="1" dirty="0">
              <a:solidFill>
                <a:srgbClr val="170BB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b="1" dirty="0">
                <a:solidFill>
                  <a:srgbClr val="170B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эмоционально-волевой </a:t>
            </a:r>
            <a:r>
              <a:rPr lang="ru-RU" sz="2800" b="1" dirty="0" smtClean="0">
                <a:solidFill>
                  <a:srgbClr val="170B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сферы.</a:t>
            </a:r>
            <a:endParaRPr lang="ru-RU" sz="2800" b="1" dirty="0">
              <a:solidFill>
                <a:srgbClr val="170BB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3154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632848" cy="86409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познавательных процессов обучающихся с нарушениями слуха</a:t>
            </a:r>
            <a:endParaRPr lang="ru-RU" sz="2400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0323257"/>
              </p:ext>
            </p:extLst>
          </p:nvPr>
        </p:nvGraphicFramePr>
        <p:xfrm>
          <a:off x="539553" y="1412777"/>
          <a:ext cx="8064895" cy="46858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8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6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042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Память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tc>
                  <a:txBody>
                    <a:bodyPr/>
                    <a:lstStyle/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52400" algn="l"/>
                          <a:tab pos="173355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образная память развита лучше, чем словесная;</a:t>
                      </a:r>
                    </a:p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52400" algn="l"/>
                          <a:tab pos="173355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уровень развития словесной памяти зависит от объема словарного запаса;</a:t>
                      </a:r>
                    </a:p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58750" algn="l"/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плохо умеют использовать прием сравнения;</a:t>
                      </a:r>
                    </a:p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58750" algn="l"/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хуже запоминают материал, который предъявляется по частям, а не целиком.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2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Мышление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tc>
                  <a:txBody>
                    <a:bodyPr/>
                    <a:lstStyle/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11760" algn="l"/>
                          <a:tab pos="173355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длительное время остаются на ступени наглядно-образного мышления; </a:t>
                      </a:r>
                    </a:p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11760" algn="l"/>
                          <a:tab pos="173355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словесно-логическое мышление зависит от развития речи;</a:t>
                      </a:r>
                    </a:p>
                    <a:p>
                      <a:pPr marL="0" lvl="0" indent="185738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111760" algn="l"/>
                          <a:tab pos="173355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недостаточно сформированы приемы построения логических заключений.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0457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632848" cy="86409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познавательных процессов обучающихся с нарушениями слуха</a:t>
            </a:r>
            <a:endParaRPr lang="ru-RU" sz="2400" b="1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9851282"/>
              </p:ext>
            </p:extLst>
          </p:nvPr>
        </p:nvGraphicFramePr>
        <p:xfrm>
          <a:off x="539553" y="1384176"/>
          <a:ext cx="8208911" cy="5181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6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32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08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Эмоционально-личностного 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сфера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185738" algn="just">
                        <a:buFont typeface="Wingdings" pitchFamily="2" charset="2"/>
                        <a:buChar char="§"/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завышенная самооценка;</a:t>
                      </a:r>
                    </a:p>
                    <a:p>
                      <a:pPr marL="0" lvl="0" indent="185738" algn="just">
                        <a:buFont typeface="Wingdings" pitchFamily="2" charset="2"/>
                        <a:buChar char="§"/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проявление агрессивного поведения;</a:t>
                      </a:r>
                    </a:p>
                    <a:p>
                      <a:pPr marL="0" lvl="0" indent="185738" algn="just">
                        <a:buFont typeface="Wingdings" pitchFamily="2" charset="2"/>
                        <a:buChar char="§"/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приоритетное общение с педагогом и ограничение взаимодействия со сверстниками;</a:t>
                      </a:r>
                    </a:p>
                    <a:p>
                      <a:pPr marL="0" lvl="0" indent="185738" algn="just">
                        <a:buFont typeface="Wingdings" pitchFamily="2" charset="2"/>
                        <a:buChar char="§"/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«неагрессивная агрессивность» - использование невербальных средств для привлечения внимания собеседника, что воспринимается как проявление агрессивности.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281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Коммуникации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185738" algn="just">
                        <a:buFont typeface="Wingdings" pitchFamily="2" charset="2"/>
                        <a:buChar char="§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воспринимает речь окружающих легче, если хорошо видит лицо говорящего;</a:t>
                      </a:r>
                    </a:p>
                    <a:p>
                      <a:pPr marL="0" lvl="0" indent="185738" algn="just">
                        <a:buFont typeface="Wingdings" pitchFamily="2" charset="2"/>
                        <a:buChar char="§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трудно воспринимают и понимают продолжительный монолог;</a:t>
                      </a:r>
                    </a:p>
                    <a:p>
                      <a:pPr marL="0" lvl="0" indent="185738" algn="just">
                        <a:buFont typeface="Wingdings" pitchFamily="2" charset="2"/>
                        <a:buChar char="§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испытывают трудности в ситуации диалога;</a:t>
                      </a:r>
                    </a:p>
                    <a:p>
                      <a:pPr marL="0" indent="185738" algn="just">
                        <a:buFont typeface="Wingdings" pitchFamily="2" charset="2"/>
                        <a:buChar char="§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имеются психологические барьеры в общении.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8721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AB65E2-443E-4F34-9BFA-B1B973CED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548680"/>
            <a:ext cx="8685088" cy="54530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 </a:t>
            </a: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 сенсорными нарушениями (слух,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зрение)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D78D6D-05DD-435C-B782-F84022ED6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412777"/>
            <a:ext cx="7931224" cy="438199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с нарушением </a:t>
            </a: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слуха:</a:t>
            </a:r>
            <a:endParaRPr lang="ru-RU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54013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замедление психического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54013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внимание, работоспособность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снижены;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54013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часто затрудняются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 процесса одновременно (например, слушать и писать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54013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 взаимодействия  с окружающим миром, поддержании длительной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коммуникации;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54013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системные речевые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54013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преобладание письменной речи над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устной.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с нарушением </a:t>
            </a: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зрения:</a:t>
            </a:r>
            <a:endParaRPr lang="ru-RU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54013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трудности пространственной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ориентировки;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54013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личностная незрелость, проявляется «эмоциональная глухота» к потребностям близких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всех этапах и в любом возрасте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25121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124744"/>
            <a:ext cx="7992888" cy="4327133"/>
          </a:xfrm>
        </p:spPr>
        <p:txBody>
          <a:bodyPr>
            <a:normAutofit fontScale="92500" lnSpcReduction="20000"/>
          </a:bodyPr>
          <a:lstStyle/>
          <a:p>
            <a:pPr marL="0" indent="0" algn="r">
              <a:lnSpc>
                <a:spcPct val="110000"/>
              </a:lnSpc>
              <a:spcBef>
                <a:spcPts val="750"/>
              </a:spcBef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Личность ребенка «не только дана, но и задана… мы никогда не можем, не смеем ставить крест на ребенке, который в данный момент кажется совсем испорченным; детская душа может неожиданно и незаметно перемениться и совсем отойти от всего, что угнетало нас в нем»</a:t>
            </a:r>
          </a:p>
          <a:p>
            <a:pPr marL="0" indent="0" algn="r">
              <a:lnSpc>
                <a:spcPct val="110000"/>
              </a:lnSpc>
              <a:spcBef>
                <a:spcPts val="75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В.В. Зеньковский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психолог </a:t>
            </a:r>
          </a:p>
          <a:p>
            <a:pPr marL="0" indent="0" algn="r">
              <a:lnSpc>
                <a:spcPct val="110000"/>
              </a:lnSpc>
              <a:spcBef>
                <a:spcPts val="750"/>
              </a:spcBef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0000"/>
              </a:lnSpc>
              <a:spcBef>
                <a:spcPts val="75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«Законом об образовании в РФ», дети с ОВЗ могут обучаться «как совместно с другими обучающимися, так и в отдельных классах, группах или в отдельных организациях, осуществляющих образовательную деятельность» (ст. 79, п.4), но во всех случаях для них должны быть созданы специальные образовательные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3625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6195940"/>
            <a:ext cx="5924128" cy="6549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+mn-lt"/>
              </a:rPr>
              <a:t/>
            </a:r>
            <a:br>
              <a:rPr lang="ru-RU" sz="4000" b="1" dirty="0">
                <a:solidFill>
                  <a:schemeClr val="tx1"/>
                </a:solidFill>
                <a:latin typeface="+mn-lt"/>
              </a:rPr>
            </a:br>
            <a:r>
              <a:rPr lang="ru-RU" sz="4000" b="1" dirty="0">
                <a:solidFill>
                  <a:schemeClr val="tx1"/>
                </a:solidFill>
                <a:latin typeface="+mn-lt"/>
              </a:rPr>
              <a:t/>
            </a:r>
            <a:br>
              <a:rPr lang="ru-RU" sz="4000" b="1" dirty="0">
                <a:solidFill>
                  <a:schemeClr val="tx1"/>
                </a:solidFill>
                <a:latin typeface="+mn-lt"/>
              </a:rPr>
            </a:br>
            <a:r>
              <a:rPr lang="ru-RU" sz="4000" b="1" dirty="0">
                <a:solidFill>
                  <a:schemeClr val="tx1"/>
                </a:solidFill>
                <a:latin typeface="+mn-lt"/>
              </a:rPr>
              <a:t>Спасибо за внимание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" y="7913"/>
            <a:ext cx="9136382" cy="6116863"/>
          </a:xfrm>
        </p:spPr>
      </p:pic>
    </p:spTree>
    <p:extLst>
      <p:ext uri="{BB962C8B-B14F-4D97-AF65-F5344CB8AC3E}">
        <p14:creationId xmlns:p14="http://schemas.microsoft.com/office/powerpoint/2010/main" val="4152424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04664"/>
            <a:ext cx="8686800" cy="76470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 </a:t>
            </a: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 с тяжелыми нарушениями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речи (ТНР)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268760"/>
            <a:ext cx="7776864" cy="4525963"/>
          </a:xfrm>
        </p:spPr>
        <p:txBody>
          <a:bodyPr>
            <a:normAutofit/>
          </a:bodyPr>
          <a:lstStyle/>
          <a:p>
            <a:pPr marL="0" indent="265113" algn="just">
              <a:lnSpc>
                <a:spcPct val="110000"/>
              </a:lnSpc>
              <a:buFont typeface="Wingdings" panose="05000000000000000000" pitchFamily="2" charset="2"/>
              <a:buChar char="§"/>
              <a:tabLst>
                <a:tab pos="265113" algn="l"/>
              </a:tabLst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представленные наглядно, без вербальных инструкций, более продуктивны по сравнению с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вербальными;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5113" algn="just">
              <a:lnSpc>
                <a:spcPct val="110000"/>
              </a:lnSpc>
              <a:buFont typeface="Wingdings" panose="05000000000000000000" pitchFamily="2" charset="2"/>
              <a:buChar char="§"/>
              <a:tabLst>
                <a:tab pos="265113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 работы при выполнении вербальных инструкций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снижен; 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5113" algn="just">
              <a:lnSpc>
                <a:spcPct val="110000"/>
              </a:lnSpc>
              <a:buFont typeface="Wingdings" panose="05000000000000000000" pitchFamily="2" charset="2"/>
              <a:buChar char="§"/>
              <a:tabLst>
                <a:tab pos="265113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с речевыми нарушениями хорошо справляются с заданиями на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подражание;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5113" algn="just">
              <a:lnSpc>
                <a:spcPct val="110000"/>
              </a:lnSpc>
              <a:buFont typeface="Wingdings" panose="05000000000000000000" pitchFamily="2" charset="2"/>
              <a:buChar char="§"/>
              <a:tabLst>
                <a:tab pos="265113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развитием речи улучшается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5113" algn="just">
              <a:lnSpc>
                <a:spcPct val="110000"/>
              </a:lnSpc>
              <a:buFont typeface="Wingdings" panose="05000000000000000000" pitchFamily="2" charset="2"/>
              <a:buChar char="§"/>
              <a:tabLst>
                <a:tab pos="265113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деятельности в целом нормативен, хотя и недостаточно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регулятивен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5113" algn="just">
              <a:lnSpc>
                <a:spcPct val="110000"/>
              </a:lnSpc>
              <a:buFont typeface="Wingdings" panose="05000000000000000000" pitchFamily="2" charset="2"/>
              <a:buChar char="§"/>
              <a:tabLst>
                <a:tab pos="265113" algn="l"/>
              </a:tabLst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речевым дефектом более социально адаптивны, находчивы в быту и продуктивны в логических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заданиях.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128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1890C6-838E-4478-8F9D-E4CDDD82F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620688"/>
            <a:ext cx="8229600" cy="61947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тяжёлых нарушениях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речи учащиеся имеют:</a:t>
            </a:r>
            <a:endParaRPr lang="ru-RU" sz="2400" b="1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A76EB4-2CC7-4B33-9DDA-5211A4B95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7373" y="1484784"/>
            <a:ext cx="7704856" cy="3528392"/>
          </a:xfrm>
        </p:spPr>
        <p:txBody>
          <a:bodyPr>
            <a:normAutofit/>
          </a:bodyPr>
          <a:lstStyle/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незаинтересованность в вербальном контакте, неумение ориентироваться в ситуации общения, вплоть до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негативизма;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недостаточность социального развития (коммуникация в проблемных ситуация и пр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недостаточную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 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концентрацию внимания;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вербальной памяти, нарушение продуктивности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запоминания (при сохранной смысловой, логической памяти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отставание в развитии словесно-логического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мышления;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5113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моторную неловкость.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944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9213" y="404664"/>
            <a:ext cx="8577582" cy="8354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 </a:t>
            </a: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 с </a:t>
            </a: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задержкой психического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(ЗПР) 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484784"/>
            <a:ext cx="7704856" cy="4608512"/>
          </a:xfrm>
        </p:spPr>
        <p:txBody>
          <a:bodyPr>
            <a:normAutofit/>
          </a:bodyPr>
          <a:lstStyle/>
          <a:p>
            <a:pPr marL="0" indent="620713" algn="just">
              <a:buNone/>
              <a:tabLst>
                <a:tab pos="185738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Характерна сниженная познавательная активность, недостаток восприятия, внимания, памяти. Все это обусловлено несформированностью интегративной деятельности мозга и, прежде всего, нескольких сенсорных систем (зрительной, слуховой, осязательной).</a:t>
            </a:r>
          </a:p>
          <a:p>
            <a:pPr marL="0" indent="620713" algn="just">
              <a:buNone/>
              <a:tabLst>
                <a:tab pos="185738" algn="l"/>
              </a:tabLst>
            </a:pPr>
            <a:r>
              <a:rPr lang="ru-RU" sz="2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Интегративность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взаимодействие различных функциональных систем, является основой психического развития ребенка. </a:t>
            </a:r>
          </a:p>
          <a:p>
            <a:pPr marL="0" indent="620713" algn="just">
              <a:buNone/>
              <a:tabLst>
                <a:tab pos="185738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связи с этим данные обучающиеся затрудняются в узнавании непривычно представленных предметов (перевернутые, недорисованные, схематичные, контурные) и им трудно соединить отдельные детали рисунка в единый смысловой образ.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0147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69D606-AE2A-425B-808C-D51D29984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169" y="611729"/>
            <a:ext cx="8964488" cy="62753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 с задержкой </a:t>
            </a: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психического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имеют:</a:t>
            </a:r>
            <a:endParaRPr lang="ru-RU" sz="2400" b="1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41DD1E-127D-4CC4-A63A-01E1A6C52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981" y="1412776"/>
            <a:ext cx="7776864" cy="4608512"/>
          </a:xfrm>
        </p:spPr>
        <p:txBody>
          <a:bodyPr>
            <a:noAutofit/>
          </a:bodyPr>
          <a:lstStyle/>
          <a:p>
            <a:pPr marL="0" indent="265113"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психофизический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инфантилизм,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детскость; преобладание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игровых интересов над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учебными;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5113"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постепенно ускоряется (спонтанно или с помощью специалистов), к 9–11 годам ребёнок в состоянии достигнуть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нормы;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5113"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восприимчивость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помощи;</a:t>
            </a:r>
          </a:p>
          <a:p>
            <a:pPr marL="0" indent="265113"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неравномерное становление познавательной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5113"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произвольной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5113"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отмечаются нарушения речевой и мелкой ручной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моторики;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5113"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зрительного восприятия и пространственной ориентировки, умственной работоспособности и эмоциональной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сферы.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931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532" y="332656"/>
            <a:ext cx="8712968" cy="720080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2400" b="1" i="1" dirty="0"/>
              <a:t/>
            </a:r>
            <a:br>
              <a:rPr lang="ru-RU" sz="2400" b="1" i="1" dirty="0"/>
            </a:br>
            <a:r>
              <a:rPr lang="ru-RU" sz="2400" b="1" i="1" dirty="0"/>
              <a:t/>
            </a:r>
            <a:br>
              <a:rPr lang="ru-RU" sz="2400" b="1" i="1" dirty="0"/>
            </a:br>
            <a:r>
              <a:rPr lang="ru-RU" sz="2400" b="1" i="1" dirty="0"/>
              <a:t/>
            </a:r>
            <a:br>
              <a:rPr lang="ru-RU" sz="2400" b="1" i="1" dirty="0"/>
            </a:br>
            <a:r>
              <a:rPr lang="ru-RU" sz="27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познавательных процессов </a:t>
            </a:r>
            <a:br>
              <a:rPr lang="ru-RU" sz="27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</a:t>
            </a:r>
            <a:r>
              <a:rPr lang="ru-RU" sz="27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 ЗПР</a:t>
            </a:r>
            <a:endParaRPr lang="ru-RU" sz="2700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0614431"/>
              </p:ext>
            </p:extLst>
          </p:nvPr>
        </p:nvGraphicFramePr>
        <p:xfrm>
          <a:off x="539553" y="1216496"/>
          <a:ext cx="8352927" cy="4846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61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67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762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Ощущение и восприятие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 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tc>
                  <a:txBody>
                    <a:bodyPr/>
                    <a:lstStyle/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маленький объем зрительного восприятия;</a:t>
                      </a:r>
                    </a:p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узость восприятия мешает им ориентироваться в новой местности;</a:t>
                      </a:r>
                    </a:p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плохо понимают пейзажи, сюжет картин;</a:t>
                      </a:r>
                    </a:p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способность к активному критическому рассмотрению и анализу содержания вырабатывается замедленно;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263525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нарушено пространственное восприятие.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entury Schoolbook"/>
                        <a:cs typeface="Century Schoolbook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61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Внимание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tc>
                  <a:txBody>
                    <a:bodyPr/>
                    <a:lstStyle/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ограниченный объем внимания;</a:t>
                      </a:r>
                    </a:p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слабость произвольного внимания; </a:t>
                      </a:r>
                    </a:p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нарушение функции активного внимания, фрагментарность, недостаточная концентрация на существенных признаках;</a:t>
                      </a:r>
                    </a:p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трудности выделения фигуры из фона; </a:t>
                      </a:r>
                    </a:p>
                    <a:p>
                      <a:pPr marL="0" lvl="0" indent="263525" algn="just">
                        <a:buFont typeface="Wingdings" pitchFamily="2" charset="2"/>
                        <a:buChar char="§"/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неустойчивость, повышенная отвлекаемость, недостаточная концентрация на объекте.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807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920880" cy="72008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2400" b="1" i="1" dirty="0">
                <a:latin typeface="+mn-lt"/>
              </a:rPr>
              <a:t/>
            </a:r>
            <a:br>
              <a:rPr lang="ru-RU" sz="2400" b="1" i="1" dirty="0">
                <a:latin typeface="+mn-lt"/>
              </a:rPr>
            </a:b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познавательных процессов </a:t>
            </a:r>
            <a:b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с ЗПР</a:t>
            </a:r>
            <a:endParaRPr lang="ru-RU" sz="2400" dirty="0">
              <a:solidFill>
                <a:srgbClr val="C00000"/>
              </a:solidFill>
              <a:effectLst/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7304360"/>
              </p:ext>
            </p:extLst>
          </p:nvPr>
        </p:nvGraphicFramePr>
        <p:xfrm>
          <a:off x="683568" y="1268761"/>
          <a:ext cx="8136904" cy="51710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6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149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Память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tc>
                  <a:txBody>
                    <a:bodyPr/>
                    <a:lstStyle/>
                    <a:p>
                      <a:pPr marL="0" lvl="0" indent="185738" algn="just">
                        <a:buFont typeface="Wingdings" pitchFamily="2" charset="2"/>
                        <a:buChar char="§"/>
                        <a:tabLst>
                          <a:tab pos="357188" algn="l"/>
                        </a:tabLst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замедленный темп усвоения, непрочность сохранения, неточность воспроизведения;</a:t>
                      </a:r>
                    </a:p>
                    <a:p>
                      <a:pPr marL="0" lvl="0" indent="185738" algn="just">
                        <a:buFont typeface="Wingdings" pitchFamily="2" charset="2"/>
                        <a:buChar char="§"/>
                        <a:tabLst>
                          <a:tab pos="357188" algn="l"/>
                        </a:tabLst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недостаток произвольной памяти;</a:t>
                      </a:r>
                    </a:p>
                    <a:p>
                      <a:pPr marL="0" lvl="0" indent="185738" algn="just">
                        <a:buFont typeface="Wingdings" pitchFamily="2" charset="2"/>
                        <a:buChar char="§"/>
                        <a:tabLst>
                          <a:tab pos="357188" algn="l"/>
                        </a:tabLst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не могут выделять главное в запоминании, целенаправленно заучить и припомнить;</a:t>
                      </a:r>
                    </a:p>
                    <a:p>
                      <a:pPr marL="0" lvl="0" indent="185738" algn="just">
                        <a:buFont typeface="Wingdings" pitchFamily="2" charset="2"/>
                        <a:buChar char="§"/>
                        <a:tabLst>
                          <a:tab pos="357188" algn="l"/>
                        </a:tabLst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не умеют рационально организовать и контролировать свою работу, и применять приемы запоминания;</a:t>
                      </a:r>
                    </a:p>
                    <a:p>
                      <a:pPr marL="0" indent="185738" algn="just">
                        <a:buFont typeface="Wingdings" pitchFamily="2" charset="2"/>
                        <a:buChar char="§"/>
                        <a:tabLst>
                          <a:tab pos="357188" algn="l"/>
                        </a:tabLst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многократное повторение материала только ухудшит запоминание, нужен отдых, правильное распределение труда и отдыха.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35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  <a:tab pos="6300470" algn="l"/>
                        </a:tabLst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Мышление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725" marR="47725" marT="0" marB="0"/>
                </a:tc>
                <a:tc>
                  <a:txBody>
                    <a:bodyPr/>
                    <a:lstStyle/>
                    <a:p>
                      <a:pPr marL="0" lvl="0" indent="185738" algn="just">
                        <a:buFont typeface="Wingdings" pitchFamily="2" charset="2"/>
                        <a:buChar char="§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мышление может быть замедленным или ускоренным, иногда застревающим или излишне детализированным;</a:t>
                      </a:r>
                    </a:p>
                    <a:p>
                      <a:pPr marL="0" lvl="0" indent="185738" algn="just">
                        <a:buFont typeface="Wingdings" pitchFamily="2" charset="2"/>
                        <a:buChar char="§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конкретность мышления и слабость обобщения;</a:t>
                      </a:r>
                    </a:p>
                    <a:p>
                      <a:pPr marL="0" lvl="0" indent="185738" algn="just">
                        <a:buFont typeface="Wingdings" pitchFamily="2" charset="2"/>
                        <a:buChar char="§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непоследовательность;</a:t>
                      </a:r>
                    </a:p>
                    <a:p>
                      <a:pPr marL="0" lvl="0" indent="185738" algn="just">
                        <a:buFont typeface="Wingdings" pitchFamily="2" charset="2"/>
                        <a:buChar char="§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пониженный уровень познавательной деятельности;</a:t>
                      </a:r>
                    </a:p>
                    <a:p>
                      <a:pPr marL="0" indent="185738" algn="just">
                        <a:buFont typeface="Wingdings" pitchFamily="2" charset="2"/>
                        <a:buChar char="§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медлительность и пассивность или расторможенность, болтливость, задают много несущественных вопросов.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entury Schoolbook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914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740</TotalTime>
  <Words>3233</Words>
  <Application>Microsoft Office PowerPoint</Application>
  <PresentationFormat>Экран (4:3)</PresentationFormat>
  <Paragraphs>339</Paragraphs>
  <Slides>34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43" baseType="lpstr">
      <vt:lpstr>Arial</vt:lpstr>
      <vt:lpstr>Calibri</vt:lpstr>
      <vt:lpstr>Century Gothic</vt:lpstr>
      <vt:lpstr>Century Schoolbook</vt:lpstr>
      <vt:lpstr>Courier New</vt:lpstr>
      <vt:lpstr>Palatino Linotype</vt:lpstr>
      <vt:lpstr>Times New Roman</vt:lpstr>
      <vt:lpstr>Wingdings</vt:lpstr>
      <vt:lpstr>Исполнительная</vt:lpstr>
      <vt:lpstr>Психолого-педагогические особенности обучающихся-инвалидов и  лиц с ограниченными возможностями здоровья</vt:lpstr>
      <vt:lpstr>Презентация PowerPoint</vt:lpstr>
      <vt:lpstr>Для определения нарушения следует обратить внимание на следующие параметры:</vt:lpstr>
      <vt:lpstr>Психолого-педагогические особенности  учащиеся с тяжелыми нарушениями речи (ТНР)</vt:lpstr>
      <vt:lpstr>При тяжёлых нарушениях речи учащиеся имеют:</vt:lpstr>
      <vt:lpstr>Психолого-педагогические особенности  учащиеся с задержкой психического развития (ЗПР) </vt:lpstr>
      <vt:lpstr>Учащиеся с задержкой психического развития имеют:</vt:lpstr>
      <vt:lpstr>   Особенности познавательных процессов  учащихся с ЗПР</vt:lpstr>
      <vt:lpstr> Особенности познавательных процессов  учащихся с ЗПР</vt:lpstr>
      <vt:lpstr>Особенности познавательных процессов  учащихся с ЗПР</vt:lpstr>
      <vt:lpstr>Психолого-педагогические особенности  учащихся с нарушениями интеллекта</vt:lpstr>
      <vt:lpstr>   </vt:lpstr>
      <vt:lpstr>РАС, если:</vt:lpstr>
      <vt:lpstr>   Особенности познавательных процессов  обучающихся с аутизмом</vt:lpstr>
      <vt:lpstr> Особенности познавательных процессов  обучающихся с аутизмом</vt:lpstr>
      <vt:lpstr>Особенности познавательных процессов  обучающихся с аутизмом</vt:lpstr>
      <vt:lpstr>Особенности обучающихся с нарушениями функций опорно-двигательного аппарата (НОДА)</vt:lpstr>
      <vt:lpstr>Презентация PowerPoint</vt:lpstr>
      <vt:lpstr>У детей с НОДА:</vt:lpstr>
      <vt:lpstr> Особенности познавательных процессов  обучающихся с нарушениями функций ОДА</vt:lpstr>
      <vt:lpstr> Особенности познавательных процессов  обучающихся с нарушениями функций ОДА</vt:lpstr>
      <vt:lpstr>Особенности познавательных процессов  обучающихся с нарушениями функций ОДА</vt:lpstr>
      <vt:lpstr>Психолого-педагогические особенности обучающиеся с нарушениями зрения</vt:lpstr>
      <vt:lpstr>Особенности познавательных процессов обучающихся с нарушениями зрения</vt:lpstr>
      <vt:lpstr>Особенности познавательных процессов обучающихся с нарушениями зрения</vt:lpstr>
      <vt:lpstr>Особенности познавательных процессов обучающихся с нарушениями зрения</vt:lpstr>
      <vt:lpstr>Психолого-педагогические особенности обучающиеся  с нарушениями слуха</vt:lpstr>
      <vt:lpstr>   Степени нарушения слуха  слабослышащих обучающиеся </vt:lpstr>
      <vt:lpstr>Особенности познавательных процессов обучающихся с нарушениями слуха</vt:lpstr>
      <vt:lpstr>Особенности познавательных процессов обучающихся с нарушениями слуха</vt:lpstr>
      <vt:lpstr>Особенности познавательных процессов обучающихся с нарушениями слуха</vt:lpstr>
      <vt:lpstr>Учащиеся с сенсорными нарушениями (слух, зрение)</vt:lpstr>
      <vt:lpstr>Презентация PowerPoint</vt:lpstr>
      <vt:lpstr>  Спасибо за внимание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Обучающиеся с нарушениями слуха</dc:title>
  <dc:creator>Татьяна</dc:creator>
  <cp:lastModifiedBy>INSTALL</cp:lastModifiedBy>
  <cp:revision>92</cp:revision>
  <dcterms:created xsi:type="dcterms:W3CDTF">2015-10-23T02:18:08Z</dcterms:created>
  <dcterms:modified xsi:type="dcterms:W3CDTF">2020-12-09T04:56:10Z</dcterms:modified>
</cp:coreProperties>
</file>