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61" r:id="rId2"/>
    <p:sldId id="262" r:id="rId3"/>
    <p:sldId id="287" r:id="rId4"/>
    <p:sldId id="290" r:id="rId5"/>
    <p:sldId id="291" r:id="rId6"/>
    <p:sldId id="285" r:id="rId7"/>
    <p:sldId id="288" r:id="rId8"/>
    <p:sldId id="284" r:id="rId9"/>
    <p:sldId id="283" r:id="rId10"/>
    <p:sldId id="282" r:id="rId11"/>
    <p:sldId id="289" r:id="rId12"/>
    <p:sldId id="274" r:id="rId13"/>
    <p:sldId id="292" r:id="rId14"/>
    <p:sldId id="279" r:id="rId15"/>
    <p:sldId id="280" r:id="rId16"/>
    <p:sldId id="281" r:id="rId17"/>
    <p:sldId id="260" r:id="rId18"/>
    <p:sldId id="275" r:id="rId19"/>
    <p:sldId id="293" r:id="rId20"/>
    <p:sldId id="266" r:id="rId21"/>
    <p:sldId id="277" r:id="rId22"/>
    <p:sldId id="278" r:id="rId23"/>
    <p:sldId id="269" r:id="rId24"/>
    <p:sldId id="270" r:id="rId25"/>
    <p:sldId id="272" r:id="rId26"/>
    <p:sldId id="273" r:id="rId27"/>
    <p:sldId id="263" r:id="rId28"/>
    <p:sldId id="264" r:id="rId29"/>
    <p:sldId id="276" r:id="rId30"/>
    <p:sldId id="267" r:id="rId31"/>
    <p:sldId id="268" r:id="rId32"/>
    <p:sldId id="294" r:id="rId33"/>
    <p:sldId id="295" r:id="rId34"/>
    <p:sldId id="27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>
      <p:cViewPr varScale="1">
        <p:scale>
          <a:sx n="65" d="100"/>
          <a:sy n="65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37BCF-E934-4E10-AD69-E0F0E2ECB3CF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6F483-BB18-4905-AC66-906D51E03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30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9401-FD39-42E0-94EF-4CD305B6D0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35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Напомню, что прежде, чем идти на ПМПК, работает </a:t>
            </a:r>
            <a:r>
              <a:rPr lang="ru-RU" dirty="0" smtClean="0"/>
              <a:t>школа. Применение </a:t>
            </a:r>
            <a:r>
              <a:rPr lang="ru-RU" dirty="0"/>
              <a:t>одинакового подхода, без применения специальных приёмов и методов не даст положительного эффекта. Более того, может навредить ребёнку.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Поступающим в школу детям с нарушениями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развитии присущ ряд специфических особенностей. У них недостаточно сформированы нужные для усвоения программного материала ЗУН. Такие дети с трудом овладевают навыками счета, чтения и письма. Им трудно соблюдать инструкции, нормы, не умеют вовремя переключаться с одного задания на другое. Кроме того, такие дети быстро утомляются, работоспособность их падает, а иногда они просто перестают выполнять начатую деятельность. Эти особенности учтены в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АООП.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Психологи же осуществляют пси-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сопровождение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9401-FD39-42E0-94EF-4CD305B6D05A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3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9401-FD39-42E0-94EF-4CD305B6D05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1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C5A55-F31A-4DBC-958C-77643E2C038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21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6F483-BB18-4905-AC66-906D51E03AA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10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Говорим не только о РДА, но и РАС. </a:t>
            </a:r>
            <a:r>
              <a:rPr lang="ru-RU" dirty="0" smtClean="0"/>
              <a:t>Т.е</a:t>
            </a:r>
            <a:r>
              <a:rPr lang="ru-RU" dirty="0"/>
              <a:t>. проблемы социально-коммуникативного характера;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установка на сохранение постоянства в окружающем и стереотипность поведения детей. Часто проблемы касаются и когнитивной сферы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Степень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нарушения (искажения) психического развития при аутизме может сильно различаться. Поэтому 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вариантов АООП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четыре. 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 могут быть и у детей со сложными и множественными нарушениями развития.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dirty="0" smtClean="0"/>
              <a:t>Упомянуть про витальную опасность.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9401-FD39-42E0-94EF-4CD305B6D05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71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6F483-BB18-4905-AC66-906D51E03AA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10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Частенько и НОДА подозревают в УО. Дефект тяжёлый, часто сочетанный, но не всегда с интеллектуальным недоразвитием. Хотя повышенную утомляемость детей с НОДА подчас принимают за интеллектуальную неспособность. Кроме того, около 85% детей с НОДА имеют речевые нарушения, подчас выраженные, что делает их ещё более непонятными. А пространство и время у них развито недостаточно из-за основного заболевания.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9401-FD39-42E0-94EF-4CD305B6D05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2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6F483-BB18-4905-AC66-906D51E03AA9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10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Дети с нарушением слуха и зрения чаще всего обучаются в специализированных ОУ. Хотя есть и такие, которые в классах с нормативными сверстниками. </a:t>
            </a:r>
          </a:p>
          <a:p>
            <a:r>
              <a:rPr lang="ru-RU" dirty="0"/>
              <a:t>Слух:  1) затрудненное усвоение первоначальной грамоты (чтения и письма); 2) специфические ошибки в диктанте и самостоятельном письме; З) трудности понимания объяснений учителя; 4) затруднения при пользовании учебником вследствие недостаточного понимания читаемого текста. Перечисленные затруднения связаны со следующими особенностями речи слабослышащих детей: 1) недостаточным, а подчас и очень резким нарушением представления о звуковом составе слова; 2) ограниченным запасом слов и неточным подниманием значений известных ребенку слов; З) недоразвитием грамматического строя речи и непониманием значений грамматических форм.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9401-FD39-42E0-94EF-4CD305B6D05A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9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951D76-B4DE-4D12-8C09-B59A2722F07C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F79AE4-CC25-42F4-910D-8DADEDC47B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pPr algn="ctr">
              <a:tabLst>
                <a:tab pos="2697163" algn="l"/>
              </a:tabLs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особенности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обучающихся-инвалидов и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лиц с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ограниченными возможностями здоровья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6021288"/>
            <a:ext cx="5400599" cy="648072"/>
          </a:xfrm>
        </p:spPr>
        <p:txBody>
          <a:bodyPr>
            <a:noAutofit/>
          </a:bodyPr>
          <a:lstStyle/>
          <a:p>
            <a:pPr algn="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МАОУ СОШ №43 г. Тюмени</a:t>
            </a:r>
          </a:p>
          <a:p>
            <a:pPr algn="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Сидорова Татьяна Валерьевна</a:t>
            </a:r>
          </a:p>
        </p:txBody>
      </p:sp>
      <p:pic>
        <p:nvPicPr>
          <p:cNvPr id="3074" name="Picture 2" descr="G:\7931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64529"/>
            <a:ext cx="7304987" cy="421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839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08912" cy="9361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ЗПР</a:t>
            </a:r>
            <a:endParaRPr lang="ru-RU" sz="2400" b="1" dirty="0">
              <a:solidFill>
                <a:srgbClr val="C00000"/>
              </a:solidFill>
              <a:effectLst/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625124"/>
              </p:ext>
            </p:extLst>
          </p:nvPr>
        </p:nvGraphicFramePr>
        <p:xfrm>
          <a:off x="539553" y="1355576"/>
          <a:ext cx="8352927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5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Эмоционально-личностного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сфера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недифференцированность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представлений о «Я»;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слабость рефлексии;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отсутствием позитивного отношения к себе; 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потребность в социальном признании взрослого; 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трудности при выполнении заданий часто вызывают резкие аффективные вспышки; 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 ожидания затруднений, боязнь неудачи; </a:t>
                      </a:r>
                    </a:p>
                    <a:p>
                      <a:pPr mar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успешно выделяют на картинах причины эмоциональных состояний персонажей, но собственные простые эмоций опознаются хуже.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3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Коммуникации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ориентация на отношение и оценку своих сверстников под воздействием оценок окружающих;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категоричность в оценки своих сверстников;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соответствие самооценки с положением в коллективе, переоценка; ограниченные в общении;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отношения часто мотивируется сиюминутными действиями;</a:t>
                      </a:r>
                    </a:p>
                    <a:p>
                      <a:pPr mar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повышенной степенью агрессивности.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88640"/>
            <a:ext cx="86868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нарушениями интеллекта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980728"/>
            <a:ext cx="8915400" cy="5466131"/>
          </a:xfrm>
        </p:spPr>
        <p:txBody>
          <a:bodyPr>
            <a:noAutofit/>
          </a:bodyPr>
          <a:lstStyle/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способны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обобщению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абстрактному 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мышлению; 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повторению заученных штампов,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низкую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способность к переключению на новые виды деятельности, отсутствие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инициативы;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неумение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переносить навык на аналогичное задание, на  другой  материал-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низкая 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обучаемость;</a:t>
            </a: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демонстрируют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существенную разницу результативности и  продуктивности при групповой и индивидуальной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работе;</a:t>
            </a:r>
          </a:p>
          <a:p>
            <a:pPr marL="0" indent="265113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либо замедленный, либо грубо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неравномерен;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деятельности нецелесообразен,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хаотичен;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некритичность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отсутствует мотивация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улучшению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игра, как правило,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примитивна;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носят комплексный, системный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несдержанность, низкая произвольность, неспособность контролировать свои влечения, потребности,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0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6489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>
                <a:latin typeface="+mn-lt"/>
              </a:rPr>
              <a:t/>
            </a:r>
            <a:br>
              <a:rPr lang="ru-RU" sz="2700" b="1" i="1" dirty="0">
                <a:latin typeface="+mn-lt"/>
              </a:rPr>
            </a:br>
            <a:r>
              <a:rPr lang="ru-RU" sz="2700" b="1" i="1" dirty="0">
                <a:latin typeface="+mn-lt"/>
              </a:rPr>
              <a:t/>
            </a:r>
            <a:br>
              <a:rPr lang="ru-RU" sz="2700" b="1" i="1" dirty="0">
                <a:latin typeface="+mn-lt"/>
              </a:rPr>
            </a:br>
            <a:r>
              <a:rPr lang="ru-RU" sz="2700" b="1" i="1" dirty="0">
                <a:latin typeface="+mn-lt"/>
              </a:rPr>
              <a:t/>
            </a:r>
            <a:br>
              <a:rPr lang="ru-RU" sz="2700" b="1" i="1" dirty="0">
                <a:latin typeface="+mn-lt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5904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растройствами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аутического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спектра (РАС)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Аутизм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общее расстройство развития, характеризующееся аномальным функционированием во всех сферах социального взаимодействия, общения и повторяющегося поведения. </a:t>
            </a:r>
          </a:p>
          <a:p>
            <a:pPr marL="0" indent="542925" algn="ctr">
              <a:buNone/>
            </a:pPr>
            <a:endParaRPr lang="ru-RU" sz="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42925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Проявление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аутизма: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социального использования речевых навыков; 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 в ролевых и социально-имитационных играх; 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низкая синхронность и отсутствие взаимности в общении; 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недостаточная гибкость речевого выражения;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нарушенное использование выразительности голоса для общения; 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сопровождающей жестикуляции;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ограниченное, повторяющее поведение;</a:t>
            </a:r>
          </a:p>
          <a:p>
            <a:pPr marL="0" lvl="0" indent="354013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тенденция устанавливать жесткий порядок во многих аспектах повседневной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3172841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293A0-FC83-429D-BF44-0E8BB9C2B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620688"/>
            <a:ext cx="3152442" cy="5091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РАС,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если:</a:t>
            </a:r>
            <a:endParaRPr lang="ru-RU" sz="28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13E2B5-8D98-4B0D-9474-06E0406FF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42" y="1340768"/>
            <a:ext cx="8219257" cy="4356100"/>
          </a:xfrm>
        </p:spPr>
        <p:txBody>
          <a:bodyPr>
            <a:normAutofit lnSpcReduction="10000"/>
          </a:bodyPr>
          <a:lstStyle/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недостаточность эмоционального контакта с окружающими;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обособленность от окружающего мира, поверхностный взгляд;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индифферентное отношение к людям;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формы коммуникации;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неустойчивый эмоциональный фон;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чрезмерная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чувствительность к  раздражителям; 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желание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постоянства, дискомфорт при меняющихся условиях;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однообразное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поведение со склонностью к стереотипным движениям;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избирательность интересов;</a:t>
            </a: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неспособность действовать по шаблону,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образцу.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83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7200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аутизмом</a:t>
            </a:r>
            <a:endParaRPr lang="ru-RU" sz="27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153652"/>
              </p:ext>
            </p:extLst>
          </p:nvPr>
        </p:nvGraphicFramePr>
        <p:xfrm>
          <a:off x="539553" y="1216496"/>
          <a:ext cx="8352927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6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Ощущение и восприятие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нарушение ориентировки в пространстве, искажение целостной картины предметного мира;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важен не предмет в целом, а отдельные его качества;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повышенная любовь к музыке, запахам;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3081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большое значение имеют тактильные и мышечные ощущения (раскачиваются всем телом, совершают однообразные прыжки, кружатся, разрывают бумагу, переливают воду или пересыпают песок).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Внимание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409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низкий уровень активного внимания;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409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нарушения целенаправленности и произвольности;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409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отсутствие реакции при привлечении внимания;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409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но отдельные яркие зрительные, слуховые впечатления могут завораживать, что можно использовать для концентрации внимания;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34620" algn="l"/>
                          <a:tab pos="151130" algn="l"/>
                          <a:tab pos="196215" algn="l"/>
                          <a:tab pos="38163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психическая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пресыщаемость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которая может быть настолько сильной, что обучающийся проявляет агрессию.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96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7200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i="1" dirty="0">
                <a:latin typeface="+mn-lt"/>
              </a:rPr>
              <a:t/>
            </a:r>
            <a:br>
              <a:rPr lang="ru-RU" sz="2400" b="1" i="1" dirty="0">
                <a:latin typeface="+mn-lt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аутизмом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46262"/>
              </p:ext>
            </p:extLst>
          </p:nvPr>
        </p:nvGraphicFramePr>
        <p:xfrm>
          <a:off x="683568" y="1268761"/>
          <a:ext cx="8136904" cy="5251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Память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3335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хорошая механическая память;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3335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хорошо запоминают, а затем повторяют различные движения, игровые действия, звуки, целые рассказы, стремятся к получению привычных ощущений;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3335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легко запоминают стихи, при этом строго следят за тем, чтобы читающий стихотворение не пропустил ни одного слова или строчки. В ритм стиха могут начать раскачиваться или сочинять собственный текст.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Мышление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524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сложности в символизации, переносе навыков из одной ситуации в другую;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524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трудно устанавливают причинно-следственные зависимости; это ярко проявляется в пересказе материала; 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524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могут обобщать, используя игровые символы;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не могут активно перерабатывать информацию.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87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32848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аутизмом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504308"/>
              </p:ext>
            </p:extLst>
          </p:nvPr>
        </p:nvGraphicFramePr>
        <p:xfrm>
          <a:off x="539553" y="1355576"/>
          <a:ext cx="8352927" cy="48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5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Эмоционально-личностного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сфера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склонен к фиксации на неприятных впечатлениях;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страх определяет стремление к сохранению привычной окружающей обстановки;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перемены вызывают эмоциональные реакции; 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</a:tabLs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нарушение чувства самосохранения с элементами </a:t>
                      </a:r>
                      <a:r>
                        <a:rPr lang="ru-RU" sz="20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самоагрессии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3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Коммуникации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отсутствует тяга к сверстникам;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 контактах наблюдается пассивное игнорирование;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социальных взаимодействиях избирательно;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могут испытывать страх перед одним из родителей;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отсутствует желание понравиться взрослым;</a:t>
                      </a:r>
                    </a:p>
                    <a:p>
                      <a:pPr marL="0" lvl="0" indent="1857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  <a:tab pos="173355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нежелание использовать речевое взаимодействие.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33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86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обучающихся с нарушениями функций опорно-двигательного аппарата </a:t>
            </a:r>
            <a:r>
              <a:rPr lang="ru-RU" sz="27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(НОДА)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680520"/>
          </a:xfrm>
        </p:spPr>
        <p:txBody>
          <a:bodyPr>
            <a:noAutofit/>
          </a:bodyPr>
          <a:lstStyle/>
          <a:p>
            <a:pPr marL="0" indent="536575" algn="just">
              <a:lnSpc>
                <a:spcPct val="12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Ведущим в клинической картине является задержка формирования, недоразвитие, нарушение или утрата двигательных функций, </a:t>
            </a:r>
          </a:p>
          <a:p>
            <a:pPr marL="0" indent="536575" algn="just">
              <a:lnSpc>
                <a:spcPct val="12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 имеют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различную степень выраженности: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lv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263525" algn="l"/>
              </a:tabLst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тяжелой степени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 овладевают навыками ходьбы 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манипулятивной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деятельностью, навыки самообслуживания не сформированы;</a:t>
            </a:r>
          </a:p>
          <a:p>
            <a:pPr marL="268288" lv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263525" algn="l"/>
              </a:tabLst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средней степени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овладевают ходьбой, но передвигаются неуверенно, часто с помощью специальных ортопедических приспособлений, навыки самообслуживания развиты не полностью;</a:t>
            </a:r>
          </a:p>
          <a:p>
            <a:pPr marL="268288" lv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263525" algn="l"/>
              </a:tabLst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легкой степени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ходят самостоятельно, уверенно в помещении и на улице; навыки самообслуживания сформированы, развита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манипулятивная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деятельность, патологические позы, нарушения походки.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4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120680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категории обучающихся с нарушениями функций опорно-двигательного аппарата относятся: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 с заболеваниями нервной системы: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детскими церебральными параличами; с последствиями полиомиелита; с прогрессирующими нервно-мышечными заболеваниями (миопатия, рассеянный склероз и др.);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 с врожденными патологиями 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врожденный вывих бедра; кривошея; косолапость и другие деформации стоп; аномалии развития позвоночника (сколиоз); недоразвитие и дефекты конечностей; аномалии развития пальцев кисти;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артрогрипоз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(врожденное уродство);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 с приобретенными недоразвитиями или деформациями ОДА: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травматические повреждения спинного мозга, головного мозга и конечностей; полиартрит; заболевания скелета (туберкулез, опухоли костей, остеомиелит); системные заболевания скелета (хондродистрофия, рахит).</a:t>
            </a:r>
          </a:p>
        </p:txBody>
      </p:sp>
    </p:spTree>
    <p:extLst>
      <p:ext uri="{BB962C8B-B14F-4D97-AF65-F5344CB8AC3E}">
        <p14:creationId xmlns:p14="http://schemas.microsoft.com/office/powerpoint/2010/main" val="16884117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DFE96-A88D-43BE-AAA7-8FACF766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0" y="620688"/>
            <a:ext cx="3322712" cy="4320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НОДА:</a:t>
            </a:r>
            <a:endParaRPr lang="ru-RU" sz="24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AF8554-98F2-4EFB-AA5F-891285C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536504"/>
          </a:xfrm>
        </p:spPr>
        <p:txBody>
          <a:bodyPr>
            <a:normAutofit/>
          </a:bodyPr>
          <a:lstStyle/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часто задержано 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неравномерно;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40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утомляемость, истощаемость всех психических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540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пространственных и временных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представлений;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нестабильность (повышенная возбудимость, чувствительность, ранимость,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пугливость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двигательная заторможенность или расторможенность,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безынициативность);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невыраженные НОДА сочетаются с неуверенностью в себе, с ограниченной самостоятельностью, с повышенной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внушаемостью;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рисуща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наивность суждений, слабая ориентированности в бытовых и практических вопросах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49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6886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ограниченными возможностями здоровья:</a:t>
            </a:r>
          </a:p>
          <a:p>
            <a:pPr mar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542925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нарушениями речи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(ТНР)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недоразвитие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 разной этиологии,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фонетико-фонематической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стороны речи, заикание и иные нарушения речи.</a:t>
            </a:r>
          </a:p>
          <a:p>
            <a:pPr mar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542925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задержкой умственного развития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(ЗПР);</a:t>
            </a:r>
          </a:p>
          <a:p>
            <a:pPr mar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542925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растройствами аутического спектра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(РАС);</a:t>
            </a:r>
          </a:p>
          <a:p>
            <a:pPr mar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542925" algn="l"/>
              </a:tabLst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интеллектуальными нарушениями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(УО);</a:t>
            </a:r>
          </a:p>
          <a:p>
            <a:pPr mar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542925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нарушениями опорно-двигательного аппарата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(ДЦП);</a:t>
            </a:r>
          </a:p>
          <a:p>
            <a:pPr mar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542925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нарушениями зрения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слепые, слабовидящие, с косоглазием;</a:t>
            </a:r>
          </a:p>
          <a:p>
            <a:pPr marL="0" lvl="0" indent="357188" algn="just">
              <a:lnSpc>
                <a:spcPct val="120000"/>
              </a:lnSpc>
              <a:buFont typeface="Wingdings" pitchFamily="2" charset="2"/>
              <a:buChar char="v"/>
              <a:tabLst>
                <a:tab pos="542925" algn="l"/>
              </a:tabLst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нарушениями слуха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глухие,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слабослышащие.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86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нарушениями функций ОДА</a:t>
            </a:r>
            <a:endParaRPr lang="ru-RU" sz="27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683929"/>
              </p:ext>
            </p:extLst>
          </p:nvPr>
        </p:nvGraphicFramePr>
        <p:xfrm>
          <a:off x="539553" y="1412777"/>
          <a:ext cx="8280919" cy="5060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Ощущение и восприятие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5738" algn="l"/>
                        </a:tabLst>
                      </a:pP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нарушен процесс активного восприятия окружающего мира;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5738" algn="l"/>
                        </a:tabLst>
                      </a:pP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затрудняется перцептивная активность, которая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ведёт к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задержке 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развития свойств восприятия: активность, предметность, целостность, структурность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и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др.;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5738" algn="l"/>
                        </a:tabLst>
                      </a:pP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низкое 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развитие 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зрительно-предметного восприятия;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5738" algn="l"/>
                        </a:tabLst>
                      </a:pP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нарушен целостный образ предметов;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5738" algn="l"/>
                        </a:tabLst>
                      </a:pP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затрудняют­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ся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в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узнавании усложненных вариантов предметных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изобра­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жений, не умеют найти нужную картинку или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узнать </a:t>
                      </a: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ее;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5738" algn="l"/>
                        </a:tabLst>
                      </a:pPr>
                      <a:r>
                        <a:rPr lang="ru-RU" sz="20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нарушения пространственного восприятия.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Внимание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34620" algn="l"/>
                          <a:tab pos="151130" algn="l"/>
                          <a:tab pos="196215" algn="l"/>
                          <a:tab pos="38163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нарушение активного произвольного внимания.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0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8640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i="1" dirty="0">
                <a:latin typeface="+mn-lt"/>
              </a:rPr>
              <a:t/>
            </a:r>
            <a:br>
              <a:rPr lang="ru-RU" sz="2400" b="1" i="1" dirty="0">
                <a:latin typeface="+mn-lt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нарушениями функций ОДА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213480"/>
              </p:ext>
            </p:extLst>
          </p:nvPr>
        </p:nvGraphicFramePr>
        <p:xfrm>
          <a:off x="467544" y="1340768"/>
          <a:ext cx="8280920" cy="4941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Память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нарушения образной памяти (зрительной, слуховой, осязательной);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задержка развития словесно-логической памяти;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трудности в осмыслении, в понимании сущности явлений; 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механическое запоминание порядка сле­дования явлений и их названий;</a:t>
                      </a:r>
                    </a:p>
                    <a:p>
                      <a:pPr mar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запоминают яркие предметы и те, по которым можно создать больше ассоциативных связей.</a:t>
                      </a:r>
                      <a:endParaRPr lang="ru-RU" sz="2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Мышление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наглядно-действенное мышление и мыслительные операции формируются с запозданием;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трудом устанавливают сходство, различия, причинно-следственные связи, обобщение;</a:t>
                      </a:r>
                    </a:p>
                    <a:p>
                      <a:pPr mar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классификацию предметов проводят по принципу конкретных ситуативных связей, чаще по цвету.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7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32848" cy="9361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нарушениями функций ОДА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61202"/>
              </p:ext>
            </p:extLst>
          </p:nvPr>
        </p:nvGraphicFramePr>
        <p:xfrm>
          <a:off x="539552" y="1484784"/>
          <a:ext cx="8208912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Эмоционально-личностного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сфера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Условно можно разделить на 2 группы: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63195" algn="l"/>
                        </a:tabLst>
                      </a:pPr>
                      <a:r>
                        <a:rPr lang="ru-RU" sz="2000" b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пониженная возбудимость, чувствительность ко всем внешним раздражителям, беспокойство,  склонность к вспышкам раздражительности, упрямству, склонность к колебаниям настроения.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63195" algn="l"/>
                        </a:tabLst>
                      </a:pPr>
                      <a:r>
                        <a:rPr lang="ru-RU" sz="20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торможение превалирует над возбуждением,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</a:t>
                      </a:r>
                      <a:r>
                        <a:rPr lang="ru-RU" sz="20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вялость, пассивность, нерешительность, пониженная мотивация к деятельности, робость, застенчивость неумение постоять за свои</a:t>
                      </a:r>
                      <a:r>
                        <a:rPr lang="ru-RU" sz="2000" b="0" i="0" u="none" strike="noStrike" spc="0" dirty="0">
                          <a:effectLst/>
                          <a:latin typeface="+mn-lt"/>
                          <a:ea typeface="Century Schoolbook"/>
                          <a:cs typeface="Century Schoolbook"/>
                        </a:rPr>
                        <a:t> интересы.</a:t>
                      </a:r>
                      <a:endParaRPr lang="ru-RU" sz="2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6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Коммуникации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2635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трудности социальной адаптации;	</a:t>
                      </a:r>
                    </a:p>
                    <a:p>
                      <a:pPr marL="0" lvl="0" indent="263525" algn="just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страхи связанные с передвижением, падением, сном и общением.</a:t>
                      </a: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28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32848" cy="108012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обучающиеся с нарушениями зрения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104456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Различение цветовых оттенков происходит благодаря различным качествам цветоощущения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Цветовые тона делятся на:</a:t>
            </a:r>
          </a:p>
          <a:p>
            <a:pPr marL="0" lvl="0" indent="263525" algn="just">
              <a:buFont typeface="Wingdings" pitchFamily="2" charset="2"/>
              <a:buChar char="v"/>
              <a:tabLst>
                <a:tab pos="449263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«гладкие» и «скользкие» - голубой и желтый цвета;</a:t>
            </a:r>
          </a:p>
          <a:p>
            <a:pPr marL="0" lvl="0" indent="263525" algn="just">
              <a:buFont typeface="Wingdings" pitchFamily="2" charset="2"/>
              <a:buChar char="v"/>
              <a:tabLst>
                <a:tab pos="449263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«притягивающие» - красный, зеленый, синий; </a:t>
            </a:r>
          </a:p>
          <a:p>
            <a:pPr marL="0" lvl="0" indent="263525" algn="just">
              <a:buFont typeface="Wingdings" pitchFamily="2" charset="2"/>
              <a:buChar char="v"/>
              <a:tabLst>
                <a:tab pos="449263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«тормозящие» движения рук - оранжевый и фиолетовый. </a:t>
            </a:r>
          </a:p>
          <a:p>
            <a:pPr marL="0" indent="263525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Самый «гладкий» - белый цвет, а «тормозящий» - черный. </a:t>
            </a:r>
          </a:p>
          <a:p>
            <a:pPr marL="0" indent="263525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изготовлении наглядных пособий используются преимущественно красный, желтый, оранжевый и зеленый цвета. </a:t>
            </a:r>
          </a:p>
        </p:txBody>
      </p:sp>
    </p:spTree>
    <p:extLst>
      <p:ext uri="{BB962C8B-B14F-4D97-AF65-F5344CB8AC3E}">
        <p14:creationId xmlns:p14="http://schemas.microsoft.com/office/powerpoint/2010/main" val="3566428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обучающихся с нарушениями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зрения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033738"/>
              </p:ext>
            </p:extLst>
          </p:nvPr>
        </p:nvGraphicFramePr>
        <p:xfrm>
          <a:off x="539553" y="1412777"/>
          <a:ext cx="8280919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Ощущение и восприятие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  <a:tab pos="357188" algn="l"/>
                          <a:tab pos="809625" algn="l"/>
                          <a:tab pos="6299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entury Schoolbook"/>
                          <a:cs typeface="Times New Roman"/>
                        </a:rPr>
                        <a:t>доминирует зрительно-двигательно-слуховое,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  <a:tab pos="357188" algn="l"/>
                          <a:tab pos="809625" algn="l"/>
                          <a:tab pos="6299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entury Schoolbook"/>
                          <a:cs typeface="Times New Roman"/>
                        </a:rPr>
                        <a:t>способны одновременно воспринимать одно-два движения или элементы движений;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  <a:tab pos="357188" algn="l"/>
                          <a:tab pos="809625" algn="l"/>
                          <a:tab pos="6299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основное средство познания - слух и осязание;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  <a:tab pos="357188" algn="l"/>
                          <a:tab pos="809625" algn="l"/>
                          <a:tab pos="6299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снижена скорость и активность, полнота и точность восприятия;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  <a:tab pos="357188" algn="l"/>
                          <a:tab pos="809625" algn="l"/>
                          <a:tab pos="6299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entury Schoolbook"/>
                          <a:cs typeface="Times New Roman"/>
                        </a:rPr>
                        <a:t>лучше узнают цветные картинки;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  <a:tab pos="357188" algn="l"/>
                          <a:tab pos="809625" algn="l"/>
                          <a:tab pos="6299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entury Schoolbook"/>
                          <a:cs typeface="Times New Roman"/>
                        </a:rPr>
                        <a:t>успешность опознания изображений зависит от четкости линии.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Внимание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marR="0" lvl="0" indent="26352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>
                          <a:tab pos="263525" algn="l"/>
                          <a:tab pos="381000" algn="l"/>
                        </a:tabLst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нарушено непроизвольное внимание; </a:t>
                      </a: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381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низкий объем внимания;</a:t>
                      </a: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381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низкий уровень переключаемости;</a:t>
                      </a:r>
                    </a:p>
                    <a:p>
                      <a:pPr marL="0" lvl="0" indent="2635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3810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рассеянность внимания.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82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обучающихся с нарушениями зрения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416804"/>
              </p:ext>
            </p:extLst>
          </p:nvPr>
        </p:nvGraphicFramePr>
        <p:xfrm>
          <a:off x="683568" y="1412777"/>
          <a:ext cx="7992888" cy="461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8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Память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хорошая слуховая память, быстро понимают смысл предложения на иностранном языке, определяют источник звука;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объема долговременной памяти;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недостаточная осмысленность запоминаемого материала;</a:t>
                      </a:r>
                    </a:p>
                    <a:p>
                      <a:pPr mar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недостатки логической памяти;</a:t>
                      </a:r>
                    </a:p>
                    <a:p>
                      <a:pPr mar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кратковременной</a:t>
                      </a:r>
                      <a:r>
                        <a:rPr lang="ru-RU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слуховой памяти высокий.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Мышление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отмечается словесно-логическое и наглядно-образное мышление;</a:t>
                      </a:r>
                    </a:p>
                    <a:p>
                      <a:pPr mar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сужены понятия об окружающем мире, суждения и умозаключения могут быть не обоснованы, т.е. реальные понятия недостаточны или искажены.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6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332656"/>
            <a:ext cx="7632848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обучающихся с нарушениями зрения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883653"/>
              </p:ext>
            </p:extLst>
          </p:nvPr>
        </p:nvGraphicFramePr>
        <p:xfrm>
          <a:off x="323528" y="1340768"/>
          <a:ext cx="8352927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Эмоционально-личностного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сфера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3525">
                        <a:tabLst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внутрисемейного общения: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  <a:tabLst/>
                      </a:pPr>
                      <a:r>
                        <a:rPr lang="ru-RU" sz="20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чрезмерная забота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эгоизм, отсутствие трудолюбия, самостоятельности, ответственности и инициативы, воли;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  <a:tabLst/>
                      </a:pPr>
                      <a:r>
                        <a:rPr lang="ru-RU" sz="20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подавляющие волю отношение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или чувство скрытой неприязни, уход в себя, или конфликтность, агрессивность;</a:t>
                      </a:r>
                    </a:p>
                    <a:p>
                      <a:pPr marL="0" indent="263525" algn="just">
                        <a:buFont typeface="Wingdings" pitchFamily="2" charset="2"/>
                        <a:buChar char="§"/>
                        <a:tabLst/>
                      </a:pPr>
                      <a:r>
                        <a:rPr lang="ru-RU" sz="20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эмоциональное отчуждение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замкнутость, отсутствие  потребности в общении, чувство неполноценности, неадекватно заниженная самооценка.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Коммуникации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сферы отношения к сверстникам, отношение к близким взрослым - личностно значимые;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терпимые, умеют сдерживать себя в конфликтных ситуациях;</a:t>
                      </a:r>
                    </a:p>
                    <a:p>
                      <a:pPr marL="0" indent="263525" algn="just">
                        <a:buFont typeface="Wingdings" pitchFamily="2" charset="2"/>
                        <a:buChar char="§"/>
                        <a:tabLst>
                          <a:tab pos="1874838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значительное место занимают сознание вины, страхи и опасения.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6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9361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обучающиеся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слуха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464496"/>
          </a:xfrm>
        </p:spPr>
        <p:txBody>
          <a:bodyPr>
            <a:normAutofit/>
          </a:bodyPr>
          <a:lstStyle/>
          <a:p>
            <a:pPr marL="0" indent="357188" algn="just">
              <a:lnSpc>
                <a:spcPct val="12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слуха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полное или частичное снижение способности обнаруживать и понимать звуки; это не только количественное снижение слухового восприятия (не слышит тихий голос), но и качественные изменения слуховой системы (ощущает звучание речи, но не различает звуки и слова, не понимает их смысла).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Существуют два вида нарушения слуха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357188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глухота (глухие)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нарушение слуха, при котором невозможно восприятие речи;  </a:t>
            </a:r>
          </a:p>
          <a:p>
            <a:pPr marL="0" lvl="0" indent="357188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тугоухость (слабослышащие)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более легкая степень нарушения слуха, при котором восприятие речи затруднено. </a:t>
            </a:r>
          </a:p>
          <a:p>
            <a:pPr algn="just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77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08912" cy="86409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700" b="1" dirty="0">
                <a:latin typeface="+mn-lt"/>
              </a:rPr>
              <a:t/>
            </a:r>
            <a:br>
              <a:rPr lang="ru-RU" sz="2700" b="1" dirty="0">
                <a:latin typeface="+mn-lt"/>
              </a:rPr>
            </a:br>
            <a:r>
              <a:rPr lang="ru-RU" sz="2700" b="1" dirty="0">
                <a:latin typeface="+mn-lt"/>
              </a:rPr>
              <a:t/>
            </a:r>
            <a:br>
              <a:rPr lang="ru-RU" sz="2700" b="1" dirty="0">
                <a:latin typeface="+mn-lt"/>
              </a:rPr>
            </a:br>
            <a:r>
              <a:rPr lang="ru-RU" sz="2700" b="1" dirty="0">
                <a:latin typeface="+mn-lt"/>
              </a:rPr>
              <a:t/>
            </a:r>
            <a:br>
              <a:rPr lang="ru-RU" sz="2700" b="1" dirty="0">
                <a:latin typeface="+mn-lt"/>
              </a:rPr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нарушения слуха </a:t>
            </a:r>
            <a:b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слабослышащих обучающиеся </a:t>
            </a:r>
            <a:endParaRPr lang="ru-RU" sz="27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11256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1-я степень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обучающимся доступно восприятие речи разговорной громкости на расстоянии 6 м и более, и даже шепот. Однако в шумной обстановке испытывают трудности при восприятии и понимании речи.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2-я степень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обучающиеся воспринимают разговорную речь на расстоянии менее 6 м, шепотную - до 0,5 метра. Испытывают трудности при восприятии и понимании речи в тихой обстановке. Необходимо обязательное использование слуховых аппаратов на уроке.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3-я степень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обучающиеся воспринимают речь разговорной громкости неразборчиво на расстоянии менее 2 м, шепот - не слышат. Понимают речь, когда видят лицо говорящего. Необходимо обязательное постоянное использование слуховых аппаратов для общения с окружающими и обучения.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4-я степень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у обучающихся восприятие речи разговорной громкости неразборчиво даже у самого уха, шепот не слышат. Понимают речь при наличии слуховых аппаратов, когда видят лицо говорящего и тема общения понятна. </a:t>
            </a:r>
          </a:p>
        </p:txBody>
      </p:sp>
    </p:spTree>
    <p:extLst>
      <p:ext uri="{BB962C8B-B14F-4D97-AF65-F5344CB8AC3E}">
        <p14:creationId xmlns:p14="http://schemas.microsoft.com/office/powerpoint/2010/main" val="41347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86409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обучающихся с нарушениями слуха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584674"/>
              </p:ext>
            </p:extLst>
          </p:nvPr>
        </p:nvGraphicFramePr>
        <p:xfrm>
          <a:off x="539553" y="1412777"/>
          <a:ext cx="8208911" cy="4911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Ощущение и восприятие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9220" algn="l"/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зрительные, осязательные и двигательные ощущения и восприятия - ведущие в познании окружающего мира;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9220" algn="l"/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аналитический тип восприятия преобладает над синтетическим;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9220" algn="l"/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двигательные ощущения - это средство самоконтроля, база, на которой формируется устная, тактильная, мимическая речь.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Внимание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542925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низкий объем внимания;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542925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низкая устойчивость внимания, утомляемость;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542925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низкий темп переключения с одного действия к другому;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542925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нарушение моторики;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63525" algn="l"/>
                          <a:tab pos="542925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трудности в распределении внимания.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55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09733-2343-4484-BC61-489F8336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171" y="692696"/>
            <a:ext cx="8291264" cy="9361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нарушения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обратить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параметры:</a:t>
            </a:r>
            <a:endParaRPr lang="ru-RU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25AE7-1ADB-48CA-AB58-133F852C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47" y="1916832"/>
            <a:ext cx="7992888" cy="3240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Восприятие.</a:t>
            </a:r>
            <a:endParaRPr lang="ru-RU" sz="2800" b="1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Внимание.</a:t>
            </a:r>
            <a:endParaRPr lang="ru-RU" sz="2800" b="1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Память.</a:t>
            </a:r>
            <a:endParaRPr lang="ru-RU" sz="2800" b="1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Мышление.</a:t>
            </a:r>
            <a:endParaRPr lang="ru-RU" sz="2800" b="1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Работоспособность.</a:t>
            </a:r>
            <a:endParaRPr lang="ru-RU" sz="2800" b="1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эмоционально-волевой </a:t>
            </a:r>
            <a:r>
              <a:rPr lang="ru-RU" sz="2800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сферы.</a:t>
            </a:r>
            <a:endParaRPr lang="ru-RU" sz="2800" b="1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15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обучающихся с нарушениями слуха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323257"/>
              </p:ext>
            </p:extLst>
          </p:nvPr>
        </p:nvGraphicFramePr>
        <p:xfrm>
          <a:off x="539553" y="1412777"/>
          <a:ext cx="8064895" cy="4685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Память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52400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образная память развита лучше, чем словесная;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52400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уровень развития словесной памяти зависит от объема словарного запаса;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58750" algn="l"/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плохо умеют использовать прием сравнения;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58750" algn="l"/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хуже запоминают материал, который предъявляется по частям, а не целиком.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Мышление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длительное время остаются на ступени наглядно-образного мышления; 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словесно-логическое мышление зависит от развития речи;</a:t>
                      </a:r>
                    </a:p>
                    <a:p>
                      <a:pPr marL="0" lvl="0" indent="18573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11760" algn="l"/>
                          <a:tab pos="173355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недостаточно сформированы приемы построения логических заключений.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45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обучающихся с нарушениями слуха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851282"/>
              </p:ext>
            </p:extLst>
          </p:nvPr>
        </p:nvGraphicFramePr>
        <p:xfrm>
          <a:off x="539553" y="1384176"/>
          <a:ext cx="8208911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0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Эмоционально-личностного 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сфера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завышенная самооценка;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проявление агрессивного поведения;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приоритетное общение с педагогом и ограничение взаимодействия со сверстниками;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«неагрессивная агрессивность» - использование невербальных средств для привлечения внимания собеседника, что воспринимается как проявление агрессивности.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281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Коммуникации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воспринимает речь окружающих легче, если хорошо видит лицо говорящего;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трудно воспринимают и понимают продолжительный монолог;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испытывают трудности в ситуации диалога;</a:t>
                      </a:r>
                    </a:p>
                    <a:p>
                      <a:pPr marL="0" indent="185738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имеются психологические барьеры в общении.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72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B65E2-443E-4F34-9BFA-B1B973CE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548680"/>
            <a:ext cx="8685088" cy="5453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сенсорными нарушениями (слух,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зрение)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D78D6D-05DD-435C-B782-F84022ED6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12777"/>
            <a:ext cx="7931224" cy="43819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слуха: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замедление психического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работоспособность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снижены;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затрудняются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процесса одновременно (например, слушать и писать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взаимодействия  с окружающим миром, поддержании длительной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системные речевые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письменной речи над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зрения: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пространственной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незрелость, проявляется «эмоциональная глухота» к потребностям близких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этапах и в любом возрасте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512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327133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lnSpc>
                <a:spcPct val="110000"/>
              </a:lnSpc>
              <a:spcBef>
                <a:spcPts val="750"/>
              </a:spcBef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ребенка «не только дана, но и задана… мы никогда не можем, не смеем ставить крест на ребенке, который в данный момент кажется совсем испорченным; детская душа может неожиданно и незаметно перемениться и совсем отойти от всего, что угнетало нас в нем»</a:t>
            </a:r>
          </a:p>
          <a:p>
            <a:pPr marL="0" indent="0" algn="r">
              <a:lnSpc>
                <a:spcPct val="110000"/>
              </a:lnSpc>
              <a:spcBef>
                <a:spcPts val="75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 Зеньковский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 </a:t>
            </a:r>
          </a:p>
          <a:p>
            <a:pPr marL="0" indent="0" algn="r">
              <a:lnSpc>
                <a:spcPct val="110000"/>
              </a:lnSpc>
              <a:spcBef>
                <a:spcPts val="750"/>
              </a:spcBef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75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«Законом об образовании в РФ», дети с ОВЗ могут обучаться «как совместно с другими обучающимися, так и в отдельных классах, группах или в отдельных организациях, осуществляющих образовательную деятельность» (ст. 79, п.4), но во всех случаях для них должны быть созданы специальные образовательные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62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195940"/>
            <a:ext cx="5924128" cy="6549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+mn-lt"/>
              </a:rPr>
            </a:br>
            <a:r>
              <a:rPr lang="ru-RU" sz="40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+mn-lt"/>
              </a:rPr>
            </a:br>
            <a:r>
              <a:rPr lang="ru-RU" sz="4000" b="1" dirty="0">
                <a:solidFill>
                  <a:schemeClr val="tx1"/>
                </a:solidFill>
                <a:latin typeface="+mn-lt"/>
              </a:rPr>
              <a:t>Спасибо за внимание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" y="7913"/>
            <a:ext cx="9136382" cy="6116863"/>
          </a:xfrm>
        </p:spPr>
      </p:pic>
    </p:spTree>
    <p:extLst>
      <p:ext uri="{BB962C8B-B14F-4D97-AF65-F5344CB8AC3E}">
        <p14:creationId xmlns:p14="http://schemas.microsoft.com/office/powerpoint/2010/main" val="415242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04664"/>
            <a:ext cx="8686800" cy="764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тяжелыми нарушениями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речи (ТНР)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525963"/>
          </a:xfrm>
        </p:spPr>
        <p:txBody>
          <a:bodyPr>
            <a:normAutofit/>
          </a:bodyPr>
          <a:lstStyle/>
          <a:p>
            <a:pPr marL="0" indent="265113" algn="just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65113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представленные наглядно, без вербальных инструкций, более продуктивны по сравнению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вербальными;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65113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работы при выполнении вербальных инструкций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снижен; 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65113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речевыми нарушениями хорошо справляются с заданиями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подражание;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65113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развитием речи улучшается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65113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деятельности в целом нормативен, хотя и недостаточно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регулятивен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265113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речевым дефектом более социально адаптивны, находчивы в быту и продуктивны в логических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заданиях.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2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890C6-838E-4478-8F9D-E4CDDD82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20688"/>
            <a:ext cx="8229600" cy="6194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тяжёлых нарушениях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речи учащиеся имеют:</a:t>
            </a:r>
            <a:endParaRPr lang="ru-RU" sz="24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A76EB4-2CC7-4B33-9DDA-5211A4B95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373" y="1484784"/>
            <a:ext cx="7704856" cy="3528392"/>
          </a:xfrm>
        </p:spPr>
        <p:txBody>
          <a:bodyPr>
            <a:normAutofit/>
          </a:bodyPr>
          <a:lstStyle/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незаинтересованность в вербальном контакте, неумение ориентироваться в ситуации общения, вплоть до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негативизма;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социального развития (коммуникация в проблемных ситуация и пр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недостаточную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концентрацию внимания;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вербальной памяти, нарушение продуктивности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запоминания (при сохранной смысловой, логической памяти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в развитии словесно-логического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мышления;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моторную неловкость.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4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213" y="404664"/>
            <a:ext cx="8577582" cy="8354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(ЗПР)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7704856" cy="4608512"/>
          </a:xfrm>
        </p:spPr>
        <p:txBody>
          <a:bodyPr>
            <a:normAutofit/>
          </a:bodyPr>
          <a:lstStyle/>
          <a:p>
            <a:pPr marL="0" indent="620713" algn="just">
              <a:buNone/>
              <a:tabLst>
                <a:tab pos="185738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Характерна сниженная познавательная активность, недостаток восприятия, внимания, памяти. Все это обусловлено несформированностью интегративной деятельности мозга и, прежде всего, нескольких сенсорных систем (зрительной, слуховой, осязательной).</a:t>
            </a:r>
          </a:p>
          <a:p>
            <a:pPr marL="0" indent="620713" algn="just">
              <a:buNone/>
              <a:tabLst>
                <a:tab pos="185738" algn="l"/>
              </a:tabLst>
            </a:pP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Интегративность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взаимодействие различных функциональных систем, является основой психического развития ребенка. </a:t>
            </a:r>
          </a:p>
          <a:p>
            <a:pPr marL="0" indent="620713" algn="just">
              <a:buNone/>
              <a:tabLst>
                <a:tab pos="185738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связи с этим данные обучающиеся затрудняются в узнавании непривычно представленных предметов (перевернутые, недорисованные, схематичные, контурные) и им трудно соединить отдельные детали рисунка в единый смысловой образ.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14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9D606-AE2A-425B-808C-D51D29984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169" y="611729"/>
            <a:ext cx="8964488" cy="627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задержкой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имеют:</a:t>
            </a:r>
            <a:endParaRPr lang="ru-RU" sz="24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41DD1E-127D-4CC4-A63A-01E1A6C52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81" y="1412776"/>
            <a:ext cx="7776864" cy="4608512"/>
          </a:xfrm>
        </p:spPr>
        <p:txBody>
          <a:bodyPr>
            <a:noAutofit/>
          </a:bodyPr>
          <a:lstStyle/>
          <a:p>
            <a:pPr marL="0" indent="265113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инфантилизм,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детскость; преобладание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игровых интересов над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постепенно ускоряется (спонтанно или с помощью специалистов), к 9–11 годам ребёнок в состоянии достигнуть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восприимчивость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</a:p>
          <a:p>
            <a:pPr marL="0" indent="265113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неравномерное становление познавательной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отмечаются нарушения речевой и мелкой ручной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5113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зрительного восприятия и пространственной ориентировки, умственной работоспособности и эмоциональной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3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332656"/>
            <a:ext cx="8712968" cy="7200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ЗПР</a:t>
            </a:r>
            <a:endParaRPr lang="ru-RU" sz="27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614431"/>
              </p:ext>
            </p:extLst>
          </p:nvPr>
        </p:nvGraphicFramePr>
        <p:xfrm>
          <a:off x="539553" y="1216496"/>
          <a:ext cx="8352927" cy="48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6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Ощущение и восприятие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маленький объем зрительного восприятия;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узость восприятия мешает им ориентироваться в новой местности;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плохо понимают пейзажи, сюжет картин;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к активному критическому рассмотрению и анализу содержания вырабатывается замедленно;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2635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нарушено пространственное восприятие.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Внимание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ограниченный объем внимания;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слабость произвольного внимания; 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нарушение функции активного внимания, фрагментарность, недостаточная концентрация на существенных признаках;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трудности выделения фигуры из фона; </a:t>
                      </a:r>
                    </a:p>
                    <a:p>
                      <a:pPr marL="0" lvl="0" indent="263525" algn="just">
                        <a:buFont typeface="Wingdings" pitchFamily="2" charset="2"/>
                        <a:buChar char="§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неустойчивость, повышенная отвлекаемость, недостаточная концентрация на объекте.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8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20880" cy="7200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i="1" dirty="0">
                <a:latin typeface="+mn-lt"/>
              </a:rPr>
              <a:t/>
            </a:r>
            <a:br>
              <a:rPr lang="ru-RU" sz="2400" b="1" i="1" dirty="0">
                <a:latin typeface="+mn-lt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познавательных процессов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ЗПР</a:t>
            </a:r>
            <a:endParaRPr lang="ru-RU" sz="2400" dirty="0">
              <a:solidFill>
                <a:srgbClr val="C00000"/>
              </a:solidFill>
              <a:effectLst/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304360"/>
              </p:ext>
            </p:extLst>
          </p:nvPr>
        </p:nvGraphicFramePr>
        <p:xfrm>
          <a:off x="683568" y="1268761"/>
          <a:ext cx="8136904" cy="5171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4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Память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замедленный темп усвоения, непрочность сохранения, неточность воспроизведения;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недостаток произвольной памяти;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не могут выделять главное в запоминании, целенаправленно заучить и припомнить;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не умеют рационально организовать и контролировать свою работу, и применять приемы запоминания;</a:t>
                      </a:r>
                    </a:p>
                    <a:p>
                      <a:pPr marL="0" indent="185738" algn="just">
                        <a:buFont typeface="Wingdings" pitchFamily="2" charset="2"/>
                        <a:buChar char="§"/>
                        <a:tabLst>
                          <a:tab pos="357188" algn="l"/>
                        </a:tabLs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многократное повторение материала только ухудшит запоминание, нужен отдых, правильное распределение труда и отдыха.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3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  <a:tab pos="630047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Мышление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725" marR="47725" marT="0" marB="0"/>
                </a:tc>
                <a:tc>
                  <a:txBody>
                    <a:bodyPr/>
                    <a:lstStyle/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мышление может быть замедленным или ускоренным, иногда застревающим или излишне детализированным;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конкретность мышления и слабость обобщения;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непоследовательность;</a:t>
                      </a:r>
                    </a:p>
                    <a:p>
                      <a:pPr marL="0" lv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пониженный уровень познавательной деятельности;</a:t>
                      </a:r>
                    </a:p>
                    <a:p>
                      <a:pPr marL="0" indent="185738" algn="just">
                        <a:buFont typeface="Wingdings" pitchFamily="2" charset="2"/>
                        <a:buChar char="§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медлительность и пассивность или расторможенность, болтливость, задают много несущественных вопросов.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1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740</TotalTime>
  <Words>3233</Words>
  <Application>Microsoft Office PowerPoint</Application>
  <PresentationFormat>Экран (4:3)</PresentationFormat>
  <Paragraphs>339</Paragraphs>
  <Slides>34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3" baseType="lpstr">
      <vt:lpstr>Arial</vt:lpstr>
      <vt:lpstr>Calibri</vt:lpstr>
      <vt:lpstr>Century Gothic</vt:lpstr>
      <vt:lpstr>Century Schoolbook</vt:lpstr>
      <vt:lpstr>Courier New</vt:lpstr>
      <vt:lpstr>Palatino Linotype</vt:lpstr>
      <vt:lpstr>Times New Roman</vt:lpstr>
      <vt:lpstr>Wingdings</vt:lpstr>
      <vt:lpstr>Исполнительная</vt:lpstr>
      <vt:lpstr>Психолого-педагогические особенности обучающихся-инвалидов и  лиц с ограниченными возможностями здоровья</vt:lpstr>
      <vt:lpstr>Презентация PowerPoint</vt:lpstr>
      <vt:lpstr>Для определения нарушения следует обратить внимание на следующие параметры:</vt:lpstr>
      <vt:lpstr>Психолого-педагогические особенности  учащиеся с тяжелыми нарушениями речи (ТНР)</vt:lpstr>
      <vt:lpstr>При тяжёлых нарушениях речи учащиеся имеют:</vt:lpstr>
      <vt:lpstr>Психолого-педагогические особенности  учащиеся с задержкой психического развития (ЗПР) </vt:lpstr>
      <vt:lpstr>Учащиеся с задержкой психического развития имеют:</vt:lpstr>
      <vt:lpstr>   Особенности познавательных процессов  учащихся с ЗПР</vt:lpstr>
      <vt:lpstr> Особенности познавательных процессов  учащихся с ЗПР</vt:lpstr>
      <vt:lpstr>Особенности познавательных процессов  учащихся с ЗПР</vt:lpstr>
      <vt:lpstr>Психолого-педагогические особенности  учащихся с нарушениями интеллекта</vt:lpstr>
      <vt:lpstr>   </vt:lpstr>
      <vt:lpstr>РАС, если:</vt:lpstr>
      <vt:lpstr>   Особенности познавательных процессов  обучающихся с аутизмом</vt:lpstr>
      <vt:lpstr> Особенности познавательных процессов  обучающихся с аутизмом</vt:lpstr>
      <vt:lpstr>Особенности познавательных процессов  обучающихся с аутизмом</vt:lpstr>
      <vt:lpstr>Особенности обучающихся с нарушениями функций опорно-двигательного аппарата (НОДА)</vt:lpstr>
      <vt:lpstr>Презентация PowerPoint</vt:lpstr>
      <vt:lpstr>У детей с НОДА:</vt:lpstr>
      <vt:lpstr> Особенности познавательных процессов  обучающихся с нарушениями функций ОДА</vt:lpstr>
      <vt:lpstr> Особенности познавательных процессов  обучающихся с нарушениями функций ОДА</vt:lpstr>
      <vt:lpstr>Особенности познавательных процессов  обучающихся с нарушениями функций ОДА</vt:lpstr>
      <vt:lpstr>Психолого-педагогические особенности обучающиеся с нарушениями зрения</vt:lpstr>
      <vt:lpstr>Особенности познавательных процессов обучающихся с нарушениями зрения</vt:lpstr>
      <vt:lpstr>Особенности познавательных процессов обучающихся с нарушениями зрения</vt:lpstr>
      <vt:lpstr>Особенности познавательных процессов обучающихся с нарушениями зрения</vt:lpstr>
      <vt:lpstr>Психолого-педагогические особенности обучающиеся  с нарушениями слуха</vt:lpstr>
      <vt:lpstr>   Степени нарушения слуха  слабослышащих обучающиеся </vt:lpstr>
      <vt:lpstr>Особенности познавательных процессов обучающихся с нарушениями слуха</vt:lpstr>
      <vt:lpstr>Особенности познавательных процессов обучающихся с нарушениями слуха</vt:lpstr>
      <vt:lpstr>Особенности познавательных процессов обучающихся с нарушениями слуха</vt:lpstr>
      <vt:lpstr>Учащиеся с сенсорными нарушениями (слух, зрение)</vt:lpstr>
      <vt:lpstr>Презентация PowerPoint</vt:lpstr>
      <vt:lpstr>  Спасибо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Обучающиеся с нарушениями слуха</dc:title>
  <dc:creator>Татьяна</dc:creator>
  <cp:lastModifiedBy>INSTALL</cp:lastModifiedBy>
  <cp:revision>92</cp:revision>
  <dcterms:created xsi:type="dcterms:W3CDTF">2015-10-23T02:18:08Z</dcterms:created>
  <dcterms:modified xsi:type="dcterms:W3CDTF">2020-12-09T04:56:10Z</dcterms:modified>
</cp:coreProperties>
</file>