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9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D46279A-AC81-4198-98CA-6A9A9E20641A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B6AA980-4A3B-4BC6-9635-43E3425C232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7992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279A-AC81-4198-98CA-6A9A9E20641A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A980-4A3B-4BC6-9635-43E3425C2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101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279A-AC81-4198-98CA-6A9A9E20641A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A980-4A3B-4BC6-9635-43E3425C232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41126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279A-AC81-4198-98CA-6A9A9E20641A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A980-4A3B-4BC6-9635-43E3425C232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0789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279A-AC81-4198-98CA-6A9A9E20641A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A980-4A3B-4BC6-9635-43E3425C2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2235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279A-AC81-4198-98CA-6A9A9E20641A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A980-4A3B-4BC6-9635-43E3425C232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4454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279A-AC81-4198-98CA-6A9A9E20641A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A980-4A3B-4BC6-9635-43E3425C232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87425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279A-AC81-4198-98CA-6A9A9E20641A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A980-4A3B-4BC6-9635-43E3425C232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68391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279A-AC81-4198-98CA-6A9A9E20641A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A980-4A3B-4BC6-9635-43E3425C232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7260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279A-AC81-4198-98CA-6A9A9E20641A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A980-4A3B-4BC6-9635-43E3425C2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320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279A-AC81-4198-98CA-6A9A9E20641A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A980-4A3B-4BC6-9635-43E3425C232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8776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279A-AC81-4198-98CA-6A9A9E20641A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A980-4A3B-4BC6-9635-43E3425C2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708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279A-AC81-4198-98CA-6A9A9E20641A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A980-4A3B-4BC6-9635-43E3425C2322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3697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279A-AC81-4198-98CA-6A9A9E20641A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A980-4A3B-4BC6-9635-43E3425C232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2555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279A-AC81-4198-98CA-6A9A9E20641A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A980-4A3B-4BC6-9635-43E3425C2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326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279A-AC81-4198-98CA-6A9A9E20641A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A980-4A3B-4BC6-9635-43E3425C232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9152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279A-AC81-4198-98CA-6A9A9E20641A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A980-4A3B-4BC6-9635-43E3425C2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014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D46279A-AC81-4198-98CA-6A9A9E20641A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B6AA980-4A3B-4BC6-9635-43E3425C2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8651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38" r:id="rId12"/>
    <p:sldLayoutId id="2147483839" r:id="rId13"/>
    <p:sldLayoutId id="2147483840" r:id="rId14"/>
    <p:sldLayoutId id="2147483841" r:id="rId15"/>
    <p:sldLayoutId id="2147483842" r:id="rId16"/>
    <p:sldLayoutId id="214748384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E0EC78-D4B6-43A0-8504-C3DBFC6C28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6727" y="1399309"/>
            <a:ext cx="7910946" cy="4114800"/>
          </a:xfrm>
        </p:spPr>
        <p:txBody>
          <a:bodyPr>
            <a:noAutofit/>
          </a:bodyPr>
          <a:lstStyle/>
          <a:p>
            <a:r>
              <a:rPr lang="ru-RU" sz="4800" b="1" dirty="0">
                <a:solidFill>
                  <a:srgbClr val="0070C0"/>
                </a:solidFill>
              </a:rPr>
              <a:t>Упражнения на снятие </a:t>
            </a:r>
            <a:br>
              <a:rPr lang="ru-RU" sz="4800" b="1" dirty="0">
                <a:solidFill>
                  <a:srgbClr val="0070C0"/>
                </a:solidFill>
              </a:rPr>
            </a:br>
            <a:r>
              <a:rPr lang="ru-RU" sz="4800" b="1" dirty="0">
                <a:solidFill>
                  <a:srgbClr val="0070C0"/>
                </a:solidFill>
              </a:rPr>
              <a:t>эмоционального </a:t>
            </a:r>
            <a:r>
              <a:rPr lang="ru-RU" sz="4800" b="1">
                <a:solidFill>
                  <a:srgbClr val="0070C0"/>
                </a:solidFill>
              </a:rPr>
              <a:t>напряжения педагогов</a:t>
            </a:r>
            <a:br>
              <a:rPr lang="ru-RU" sz="4800" b="1">
                <a:solidFill>
                  <a:srgbClr val="0070C0"/>
                </a:solidFill>
              </a:rPr>
            </a:br>
            <a:endParaRPr lang="ru-RU" sz="4800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2C48A37-5FF7-4475-909A-AA97423F74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37926" y="5929744"/>
            <a:ext cx="5454074" cy="928256"/>
          </a:xfrm>
        </p:spPr>
        <p:txBody>
          <a:bodyPr>
            <a:normAutofit/>
          </a:bodyPr>
          <a:lstStyle/>
          <a:p>
            <a:r>
              <a:rPr lang="ru-RU" sz="2000" i="1" dirty="0"/>
              <a:t>Педагог-психолог МАОУ СОШ №43 г. Тюмени </a:t>
            </a:r>
          </a:p>
          <a:p>
            <a:r>
              <a:rPr lang="ru-RU" sz="2000" i="1" dirty="0"/>
              <a:t>Сидорова Татьяна Валерьевна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752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E0EC78-D4B6-43A0-8504-C3DBFC6C286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720436" y="637309"/>
            <a:ext cx="10723420" cy="5624946"/>
          </a:xfrm>
        </p:spPr>
        <p:txBody>
          <a:bodyPr>
            <a:noAutofit/>
          </a:bodyPr>
          <a:lstStyle/>
          <a:p>
            <a:r>
              <a:rPr lang="ru-RU" sz="2800" b="1" u="sng" dirty="0">
                <a:solidFill>
                  <a:schemeClr val="accent4"/>
                </a:solidFill>
              </a:rPr>
              <a:t>Медитативное упражнение </a:t>
            </a:r>
            <a:br>
              <a:rPr lang="ru-RU" sz="2800" b="1" u="sng" dirty="0">
                <a:solidFill>
                  <a:schemeClr val="accent4"/>
                </a:solidFill>
              </a:rPr>
            </a:br>
            <a:r>
              <a:rPr lang="ru-RU" sz="2800" b="1" u="sng" dirty="0">
                <a:solidFill>
                  <a:schemeClr val="accent4"/>
                </a:solidFill>
              </a:rPr>
              <a:t>для управления своим эмоциональным состоянием</a:t>
            </a:r>
            <a:br>
              <a:rPr lang="ru-RU" sz="3200" u="sng" dirty="0">
                <a:solidFill>
                  <a:schemeClr val="accent4"/>
                </a:solidFill>
              </a:rPr>
            </a:br>
            <a:r>
              <a:rPr lang="ru-RU" sz="2800" i="1" dirty="0"/>
              <a:t>Мой голос спокойный и красивый.</a:t>
            </a:r>
            <a:br>
              <a:rPr lang="ru-RU" sz="2800" i="1" dirty="0"/>
            </a:br>
            <a:r>
              <a:rPr lang="ru-RU" sz="2800" i="1" dirty="0"/>
              <a:t>Мне дышится легко, приятно и спокойно.</a:t>
            </a:r>
            <a:br>
              <a:rPr lang="ru-RU" sz="2800" i="1" dirty="0"/>
            </a:br>
            <a:r>
              <a:rPr lang="ru-RU" sz="2800" i="1" dirty="0"/>
              <a:t>Я совершенно спокоен.</a:t>
            </a:r>
            <a:br>
              <a:rPr lang="ru-RU" sz="2800" i="1" dirty="0"/>
            </a:br>
            <a:r>
              <a:rPr lang="ru-RU" sz="2800" i="1" dirty="0"/>
              <a:t>Голосовые связки в моем горле приятно расслаблены.</a:t>
            </a:r>
            <a:br>
              <a:rPr lang="ru-RU" sz="2800" i="1" dirty="0"/>
            </a:br>
            <a:r>
              <a:rPr lang="ru-RU" sz="2800" i="1" dirty="0"/>
              <a:t>Сейчас я мысленно представляю ситуацию, в которой могу сорваться на крик. Отчетливо представляю эту ситуацию, но остаюсь совершенно спокойным.</a:t>
            </a:r>
            <a:br>
              <a:rPr lang="ru-RU" sz="2800" i="1" dirty="0"/>
            </a:br>
            <a:r>
              <a:rPr lang="ru-RU" sz="2800" i="1" dirty="0"/>
              <a:t>Я наблюдаю и слышу мой красивый голос со стороны.</a:t>
            </a:r>
            <a:br>
              <a:rPr lang="ru-RU" sz="2800" i="1" dirty="0"/>
            </a:br>
            <a:r>
              <a:rPr lang="ru-RU" sz="2800" i="1" dirty="0"/>
              <a:t>Я вхожу в образ спокойного и уверенного в себе человека, которому не надо кричать. </a:t>
            </a:r>
            <a:br>
              <a:rPr lang="ru-RU" sz="2800" i="1" dirty="0"/>
            </a:br>
            <a:r>
              <a:rPr lang="ru-RU" sz="2800" i="1" dirty="0"/>
              <a:t>Спокойно объясняю присутствующим, что и как надо делать в данной ситуации.</a:t>
            </a:r>
            <a:br>
              <a:rPr lang="ru-RU" sz="2800" i="1" dirty="0"/>
            </a:br>
            <a:r>
              <a:rPr lang="ru-RU" sz="2800" i="1" dirty="0"/>
              <a:t>Все мышцы моего тела остаются расслабленными.</a:t>
            </a:r>
            <a:br>
              <a:rPr lang="ru-RU" sz="2800" i="1" dirty="0"/>
            </a:br>
            <a:r>
              <a:rPr lang="ru-RU" sz="2800" i="1" dirty="0"/>
              <a:t>Мое дыхание ровное и спокойное.</a:t>
            </a:r>
          </a:p>
        </p:txBody>
      </p:sp>
    </p:spTree>
    <p:extLst>
      <p:ext uri="{BB962C8B-B14F-4D97-AF65-F5344CB8AC3E}">
        <p14:creationId xmlns:p14="http://schemas.microsoft.com/office/powerpoint/2010/main" val="42867794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E0EC78-D4B6-43A0-8504-C3DBFC6C286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720436" y="637309"/>
            <a:ext cx="10723420" cy="5624946"/>
          </a:xfrm>
        </p:spPr>
        <p:txBody>
          <a:bodyPr>
            <a:noAutofit/>
          </a:bodyPr>
          <a:lstStyle/>
          <a:p>
            <a:r>
              <a:rPr lang="ru-RU" sz="2800" b="1" u="sng" dirty="0">
                <a:solidFill>
                  <a:schemeClr val="accent4"/>
                </a:solidFill>
              </a:rPr>
              <a:t>Аутотренинг</a:t>
            </a:r>
            <a:r>
              <a:rPr lang="ru-RU" sz="2800" b="1" i="1" u="sng" dirty="0">
                <a:solidFill>
                  <a:schemeClr val="accent4"/>
                </a:solidFill>
              </a:rPr>
              <a:t> </a:t>
            </a:r>
            <a:br>
              <a:rPr lang="ru-RU" sz="2800" dirty="0"/>
            </a:br>
            <a:r>
              <a:rPr lang="ru-RU" sz="2800" dirty="0"/>
              <a:t>Сядьте удобно. Закройте глаза. Сделайте глубокий вдох, задержите дыхание… Выдох. Дышите спокойно. С каждым вдохом расслабляется ваше тело. Вы находитесь в состоянии покоя.</a:t>
            </a:r>
            <a:br>
              <a:rPr lang="ru-RU" sz="2800" i="1" dirty="0"/>
            </a:br>
            <a:r>
              <a:rPr lang="ru-RU" sz="2800" i="1" dirty="0"/>
              <a:t>Представьте себе, что Вы сидите на берегу моря. Окружающий Вас песок совершенно сухой и мягкий. На берегу моря Вы совершенно одни…</a:t>
            </a:r>
            <a:br>
              <a:rPr lang="ru-RU" sz="2800" i="1" dirty="0"/>
            </a:br>
            <a:r>
              <a:rPr lang="ru-RU" sz="2800" i="1" dirty="0"/>
              <a:t>Солнце клонится к закату. Вы чувствуете тепло вечернего солнца…</a:t>
            </a:r>
            <a:br>
              <a:rPr lang="ru-RU" sz="2800" i="1" dirty="0"/>
            </a:br>
            <a:r>
              <a:rPr lang="ru-RU" sz="2800" i="1" dirty="0"/>
              <a:t>Наберите всей грудью побольше воздуха и ощутите солоноватый запах моря. Морской воздух свежий и немного влажный. Вы чувствуете себя совершенно спокойно. Пусть волны смоют и унесут Ваши заботы и всё, что Вас напрягает.</a:t>
            </a:r>
            <a:br>
              <a:rPr lang="ru-RU" sz="2800" i="1" dirty="0"/>
            </a:br>
            <a:r>
              <a:rPr lang="ru-RU" sz="2800" i="1" dirty="0"/>
              <a:t>Вы совершенно спокойны.</a:t>
            </a:r>
            <a:br>
              <a:rPr lang="ru-RU" sz="2800" i="1" dirty="0"/>
            </a:br>
            <a:r>
              <a:rPr lang="ru-RU" sz="2800" i="1" dirty="0"/>
              <a:t>Постепенно образ моря исчезает. Образ моря исчез.</a:t>
            </a:r>
            <a:br>
              <a:rPr lang="ru-RU" sz="2800" i="1" dirty="0"/>
            </a:br>
            <a:r>
              <a:rPr lang="ru-RU" sz="2800" i="1" dirty="0"/>
              <a:t>3-2-1 Откройте глаза. Потянитесь. Вы бодры и полны сил.</a:t>
            </a:r>
          </a:p>
        </p:txBody>
      </p:sp>
    </p:spTree>
    <p:extLst>
      <p:ext uri="{BB962C8B-B14F-4D97-AF65-F5344CB8AC3E}">
        <p14:creationId xmlns:p14="http://schemas.microsoft.com/office/powerpoint/2010/main" val="3590424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E0EC78-D4B6-43A0-8504-C3DBFC6C286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720436" y="637309"/>
            <a:ext cx="10723420" cy="562494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altLang="ru-RU" sz="2800" b="1" u="sng" dirty="0">
                <a:solidFill>
                  <a:srgbClr val="C00000"/>
                </a:solidFill>
              </a:rPr>
              <a:t>Комплекс упражнений</a:t>
            </a:r>
            <a:br>
              <a:rPr lang="ru-RU" altLang="ru-RU" sz="2800" b="1" u="sng" dirty="0">
                <a:solidFill>
                  <a:srgbClr val="C00000"/>
                </a:solidFill>
              </a:rPr>
            </a:br>
            <a:r>
              <a:rPr lang="ru-RU" altLang="ru-RU" sz="2800" b="1" u="sng" dirty="0">
                <a:solidFill>
                  <a:srgbClr val="C00000"/>
                </a:solidFill>
              </a:rPr>
              <a:t> </a:t>
            </a:r>
            <a:br>
              <a:rPr lang="ru-RU" sz="2800" dirty="0"/>
            </a:br>
            <a:r>
              <a:rPr lang="ru-RU" altLang="ru-RU" sz="2800" dirty="0"/>
              <a:t>1.  Возьмитесь обеими руками за сиденье стула, на котором сидите, напрягитесь и потянитесь вверх. Досчитайте до шести, опустите руки вдоль туловища и расслабьтесь. </a:t>
            </a:r>
            <a:br>
              <a:rPr lang="ru-RU" altLang="ru-RU" sz="2800" dirty="0"/>
            </a:br>
            <a:r>
              <a:rPr lang="ru-RU" altLang="ru-RU" sz="2800" dirty="0"/>
              <a:t>2.  Отведите руки за голову и сильно надавите на шею у основания черепа, одновременно противодействуя этому давлению. </a:t>
            </a:r>
            <a:br>
              <a:rPr lang="ru-RU" altLang="ru-RU" sz="2800" dirty="0"/>
            </a:br>
            <a:r>
              <a:rPr lang="ru-RU" altLang="ru-RU" sz="2800" dirty="0"/>
              <a:t>3.  Помассируйте пальцы рук - от основания до кончиков. Мужчины сначала массируют левую руку, а женщины начинают с правой руки. </a:t>
            </a:r>
            <a:br>
              <a:rPr lang="ru-RU" altLang="ru-RU" sz="2800" dirty="0"/>
            </a:br>
            <a:r>
              <a:rPr lang="ru-RU" altLang="ru-RU" sz="2800" dirty="0"/>
              <a:t>4. Медленно вдохните (мысленно сосчитав до шести), задержите дыхание на две секунды, медленно выдохните (сосчитав до двенадцати</a:t>
            </a:r>
            <a:r>
              <a:rPr lang="ru-RU" altLang="ru-RU" sz="2800"/>
              <a:t>). 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445521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E0EC78-D4B6-43A0-8504-C3DBFC6C286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37309" y="623455"/>
            <a:ext cx="10917381" cy="540328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4"/>
                </a:solidFill>
              </a:rPr>
              <a:t>Упражнение «Ваше настроение»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727BC16D-9195-4FEB-84BB-2898E737D1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4025705"/>
              </p:ext>
            </p:extLst>
          </p:nvPr>
        </p:nvGraphicFramePr>
        <p:xfrm>
          <a:off x="865908" y="1192882"/>
          <a:ext cx="10460182" cy="50416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94408">
                  <a:extLst>
                    <a:ext uri="{9D8B030D-6E8A-4147-A177-3AD203B41FA5}">
                      <a16:colId xmlns:a16="http://schemas.microsoft.com/office/drawing/2014/main" val="4086819426"/>
                    </a:ext>
                  </a:extLst>
                </a:gridCol>
                <a:gridCol w="8465774">
                  <a:extLst>
                    <a:ext uri="{9D8B030D-6E8A-4147-A177-3AD203B41FA5}">
                      <a16:colId xmlns:a16="http://schemas.microsoft.com/office/drawing/2014/main" val="2999778584"/>
                    </a:ext>
                  </a:extLst>
                </a:gridCol>
              </a:tblGrid>
              <a:tr h="4028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400" dirty="0">
                          <a:effectLst/>
                        </a:rPr>
                        <a:t>Цвет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400" dirty="0">
                          <a:effectLst/>
                        </a:rPr>
                        <a:t>Значение цвета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68491470"/>
                  </a:ext>
                </a:extLst>
              </a:tr>
              <a:tr h="4028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400" dirty="0">
                          <a:effectLst/>
                        </a:rPr>
                        <a:t>Жёлтый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400" dirty="0">
                          <a:effectLst/>
                        </a:rPr>
                        <a:t>активность, весёлость, стремление к общению, ожидание счастья.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20803176"/>
                  </a:ext>
                </a:extLst>
              </a:tr>
              <a:tr h="3719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400" dirty="0">
                          <a:effectLst/>
                        </a:rPr>
                        <a:t>Красный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400" dirty="0">
                          <a:effectLst/>
                        </a:rPr>
                        <a:t>агрессивность, возбуждение, стремление к успеху, желание властвовать и действовать, добиваясь успеха.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9990508"/>
                  </a:ext>
                </a:extLst>
              </a:tr>
              <a:tr h="4028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400" dirty="0">
                          <a:effectLst/>
                        </a:rPr>
                        <a:t>Синий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400" dirty="0">
                          <a:effectLst/>
                        </a:rPr>
                        <a:t>спокойствие, удовлетворённость, умение сопереживать, доверие, преданность.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1176516"/>
                  </a:ext>
                </a:extLst>
              </a:tr>
              <a:tr h="4028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400" dirty="0">
                          <a:effectLst/>
                        </a:rPr>
                        <a:t>Зелёный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400" dirty="0">
                          <a:effectLst/>
                        </a:rPr>
                        <a:t>уверенность, настойчивость, упрямство, потребность в самоутверждении.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28101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400" dirty="0">
                          <a:effectLst/>
                        </a:rPr>
                        <a:t>Фиолетовый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400" dirty="0">
                          <a:effectLst/>
                        </a:rPr>
                        <a:t>тревожность, страх, огорчения.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9298180"/>
                  </a:ext>
                </a:extLst>
              </a:tr>
              <a:tr h="2865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400" dirty="0">
                          <a:effectLst/>
                        </a:rPr>
                        <a:t>Коричневый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400" dirty="0">
                          <a:effectLst/>
                        </a:rPr>
                        <a:t>цвет покоя и стабильности, необходимость в домашнем уюте.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4466329"/>
                  </a:ext>
                </a:extLst>
              </a:tr>
              <a:tr h="4028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400" dirty="0">
                          <a:effectLst/>
                        </a:rPr>
                        <a:t>Серый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400" dirty="0">
                          <a:effectLst/>
                        </a:rPr>
                        <a:t>тревожность и негативное состояние.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67444351"/>
                  </a:ext>
                </a:extLst>
              </a:tr>
              <a:tr h="4028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400" dirty="0">
                          <a:effectLst/>
                        </a:rPr>
                        <a:t>Чёрный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400" dirty="0">
                          <a:effectLst/>
                        </a:rPr>
                        <a:t>защищённость, скрытость, желание «уйти в свой внутренний мир».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0857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2555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E0EC78-D4B6-43A0-8504-C3DBFC6C286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914401" y="706582"/>
            <a:ext cx="10515599" cy="5167745"/>
          </a:xfrm>
        </p:spPr>
        <p:txBody>
          <a:bodyPr>
            <a:noAutofit/>
          </a:bodyPr>
          <a:lstStyle/>
          <a:p>
            <a:r>
              <a:rPr lang="ru-RU" sz="3600" b="1" u="sng" dirty="0">
                <a:solidFill>
                  <a:schemeClr val="accent4"/>
                </a:solidFill>
              </a:rPr>
              <a:t>Упражнение «Муха»</a:t>
            </a:r>
            <a:br>
              <a:rPr lang="ru-RU" sz="900" b="1" u="sng" dirty="0">
                <a:solidFill>
                  <a:schemeClr val="accent4"/>
                </a:solidFill>
              </a:rPr>
            </a:br>
            <a:r>
              <a:rPr lang="ru-RU" sz="3600" dirty="0"/>
              <a:t>Сядьте удобно: руки свободно положите на колени, плечи и голова опущены, глаза закрыты. </a:t>
            </a:r>
            <a:br>
              <a:rPr lang="ru-RU" sz="3600" dirty="0"/>
            </a:br>
            <a:r>
              <a:rPr lang="ru-RU" sz="3600" dirty="0"/>
              <a:t>Мысленно представьте, что на ваше лицо пытается сесть муха. </a:t>
            </a:r>
            <a:br>
              <a:rPr lang="ru-RU" sz="3600" dirty="0"/>
            </a:br>
            <a:r>
              <a:rPr lang="ru-RU" sz="3600" dirty="0"/>
              <a:t>Ваша задача: не открывая глаз, согнать назойливое насекомое, с помощью лицевых мышц. </a:t>
            </a:r>
            <a:br>
              <a:rPr lang="ru-RU" sz="3600" dirty="0"/>
            </a:br>
            <a:r>
              <a:rPr lang="ru-RU" sz="3600" dirty="0"/>
              <a:t>Итак, муха садится на нос, на рот, на лоб, на глаза. </a:t>
            </a:r>
            <a:endParaRPr lang="ru-RU" sz="3600" b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125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E0EC78-D4B6-43A0-8504-C3DBFC6C286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92727" y="637308"/>
            <a:ext cx="10751128" cy="6525491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  <a:tabLst>
                <a:tab pos="540385" algn="l"/>
              </a:tabLst>
            </a:pPr>
            <a:r>
              <a:rPr lang="ru-RU" sz="3200" b="1" u="sng" dirty="0">
                <a:solidFill>
                  <a:schemeClr val="accent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Упражнение «Лимон»</a:t>
            </a:r>
            <a:br>
              <a:rPr lang="ru-RU" sz="3200" u="sng" dirty="0">
                <a:solidFill>
                  <a:schemeClr val="accent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Сядьте удобно: руки свободно положите на колени (ладонями вверх), плечи и голова опущены, глаза закрыты. </a:t>
            </a: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Мысленно представьте себе, что у вас в правой руке лежит лимон. </a:t>
            </a: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Начинайте медленно его сжимать до тех пор, пока не почувствуете, что «выжали» весь сок. </a:t>
            </a: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Расслабьтесь. Запомните свои ощущения. </a:t>
            </a: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Теперь представьте, что лимон находится в левой руке. </a:t>
            </a: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Повторите упражнение. Вновь расслабьтесь и запомните ощущения. </a:t>
            </a: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Затем - одновременно двумя руками. </a:t>
            </a: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Расслабьтесь. Насладитесь состоянием покоя.</a:t>
            </a:r>
            <a:b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3600" b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869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E0EC78-D4B6-43A0-8504-C3DBFC6C286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65018" y="623455"/>
            <a:ext cx="11028217" cy="5652654"/>
          </a:xfrm>
        </p:spPr>
        <p:txBody>
          <a:bodyPr>
            <a:noAutofit/>
          </a:bodyPr>
          <a:lstStyle/>
          <a:p>
            <a:br>
              <a:rPr lang="ru-RU" sz="3600" b="1" u="sng" dirty="0">
                <a:solidFill>
                  <a:schemeClr val="accent4"/>
                </a:solidFill>
              </a:rPr>
            </a:br>
            <a:r>
              <a:rPr lang="ru-RU" sz="3600" b="1" u="sng" dirty="0">
                <a:solidFill>
                  <a:schemeClr val="accent4"/>
                </a:solidFill>
              </a:rPr>
              <a:t>Упражнение «Сосулька»</a:t>
            </a:r>
            <a:br>
              <a:rPr lang="ru-RU" sz="3600" u="sng" dirty="0">
                <a:solidFill>
                  <a:schemeClr val="accent4"/>
                </a:solidFill>
              </a:rPr>
            </a:br>
            <a:r>
              <a:rPr lang="ru-RU" sz="3200" dirty="0"/>
              <a:t>Встаньте, закройте глаза. Руки поднимите вверх. Представьте, что вы - сосулька. Напрягите все мышцы вашего тела. </a:t>
            </a:r>
            <a:br>
              <a:rPr lang="ru-RU" sz="3200" dirty="0"/>
            </a:br>
            <a:r>
              <a:rPr lang="ru-RU" sz="3200" dirty="0"/>
              <a:t>Запомните эти ощущения. Замрите в этой позе на 1-2 минуты. </a:t>
            </a:r>
            <a:br>
              <a:rPr lang="ru-RU" sz="3200" dirty="0"/>
            </a:br>
            <a:r>
              <a:rPr lang="ru-RU" sz="3200" dirty="0"/>
              <a:t>Теперь представьте, что под действием солнечного тепла Вы начинаете медленно таять. Расслабляйте постепенно кисти рук, затем мышцы плеч, шеи, корпуса, ног и т.д. </a:t>
            </a:r>
            <a:br>
              <a:rPr lang="ru-RU" sz="3200" dirty="0"/>
            </a:br>
            <a:r>
              <a:rPr lang="ru-RU" sz="3200" dirty="0"/>
              <a:t>Запомните ощущения в состоянии расслабления. </a:t>
            </a:r>
            <a:br>
              <a:rPr lang="ru-RU" sz="3200" dirty="0"/>
            </a:br>
            <a:r>
              <a:rPr lang="ru-RU" sz="3200" dirty="0"/>
              <a:t>Выполняйте упражнение до достижения оптимального психоэмоционального состояния.</a:t>
            </a:r>
            <a:br>
              <a:rPr lang="ru-RU" sz="3600" dirty="0"/>
            </a:br>
            <a:endParaRPr lang="ru-RU" sz="3600" b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300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E0EC78-D4B6-43A0-8504-C3DBFC6C286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09600" y="1122217"/>
            <a:ext cx="10903527" cy="5250873"/>
          </a:xfrm>
        </p:spPr>
        <p:txBody>
          <a:bodyPr>
            <a:noAutofit/>
          </a:bodyPr>
          <a:lstStyle/>
          <a:p>
            <a:r>
              <a:rPr lang="ru-RU" sz="3600" b="1" u="sng" dirty="0">
                <a:solidFill>
                  <a:schemeClr val="accent4"/>
                </a:solidFill>
              </a:rPr>
              <a:t>Упражнение «Воздушный шар»</a:t>
            </a:r>
            <a:br>
              <a:rPr lang="ru-RU" sz="3600" u="sng" dirty="0">
                <a:solidFill>
                  <a:schemeClr val="accent4"/>
                </a:solidFill>
              </a:rPr>
            </a:br>
            <a:r>
              <a:rPr lang="ru-RU" sz="3200" dirty="0"/>
              <a:t>Встаньте, закройте глаза, руки поднимите вверх, наберите воздух. Представьте, что вы - большой воздушный шар, наполненный воздухом. Постойте в такой позе 1-2 минуты, напрягая все мышцы тела. </a:t>
            </a:r>
            <a:br>
              <a:rPr lang="ru-RU" sz="3200" dirty="0"/>
            </a:br>
            <a:r>
              <a:rPr lang="ru-RU" sz="3200" dirty="0"/>
              <a:t>Затем представьте себе, что в шаре появилось небольшое отверстие. Медленно начинайте выпускать воздух, одновременно расслабляя мышцы тела: кисти рук, затем мышцы плеч, шеи, корпуса, ног и т.д. </a:t>
            </a:r>
            <a:br>
              <a:rPr lang="ru-RU" sz="3200" dirty="0"/>
            </a:br>
            <a:r>
              <a:rPr lang="ru-RU" sz="3200" dirty="0"/>
              <a:t>Запомните ощущения в состоянии расслабления. </a:t>
            </a:r>
            <a:br>
              <a:rPr lang="ru-RU" sz="3200" dirty="0"/>
            </a:br>
            <a:r>
              <a:rPr lang="ru-RU" sz="3200" dirty="0"/>
              <a:t>Выполняйте упражнение до достижения оптимального психоэмоционального состояния.</a:t>
            </a:r>
            <a:br>
              <a:rPr lang="ru-RU" sz="3200" dirty="0"/>
            </a:br>
            <a:endParaRPr lang="ru-RU" sz="3200" b="1" dirty="0">
              <a:solidFill>
                <a:schemeClr val="accent4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355D51-2876-4977-BE67-6D73C29B08D6}"/>
              </a:ext>
            </a:extLst>
          </p:cNvPr>
          <p:cNvSpPr/>
          <p:nvPr/>
        </p:nvSpPr>
        <p:spPr>
          <a:xfrm>
            <a:off x="3048000" y="185934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3421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E0EC78-D4B6-43A0-8504-C3DBFC6C286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45127" y="471055"/>
            <a:ext cx="10543309" cy="5652654"/>
          </a:xfrm>
        </p:spPr>
        <p:txBody>
          <a:bodyPr>
            <a:noAutofit/>
          </a:bodyPr>
          <a:lstStyle/>
          <a:p>
            <a:r>
              <a:rPr lang="ru-RU" sz="3600" b="1" u="sng" dirty="0">
                <a:solidFill>
                  <a:schemeClr val="accent4"/>
                </a:solidFill>
              </a:rPr>
              <a:t>Упражнение «Верх по радуге»</a:t>
            </a:r>
            <a:br>
              <a:rPr lang="ru-RU" sz="3600" u="sng" dirty="0">
                <a:solidFill>
                  <a:schemeClr val="accent4"/>
                </a:solidFill>
              </a:rPr>
            </a:br>
            <a:r>
              <a:rPr lang="ru-RU" sz="3600" dirty="0"/>
              <a:t>Встаньте, закройте глаза, сделайте глубокий вдох и представьте себе, что с этим вдохом Вы взбираетесь вверх по радуге, и, выдыхая, съезжаете с нее как с горки.</a:t>
            </a:r>
            <a:br>
              <a:rPr lang="ru-RU" sz="3600" dirty="0"/>
            </a:br>
            <a:r>
              <a:rPr lang="ru-RU" sz="3600" dirty="0"/>
              <a:t> Вдох должен быть максимально полным и плавным, так же, как и выдох. </a:t>
            </a:r>
            <a:br>
              <a:rPr lang="ru-RU" sz="3600" dirty="0"/>
            </a:br>
            <a:r>
              <a:rPr lang="ru-RU" sz="3600" dirty="0"/>
              <a:t>Между выдохом и следующим вдохом должна быть небольшая пауза. </a:t>
            </a:r>
            <a:br>
              <a:rPr lang="ru-RU" sz="3600" dirty="0"/>
            </a:br>
            <a:r>
              <a:rPr lang="ru-RU" sz="3600" dirty="0"/>
              <a:t>Повторите 3 раза.</a:t>
            </a:r>
            <a:endParaRPr lang="ru-RU" sz="3600" b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584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E0EC78-D4B6-43A0-8504-C3DBFC6C286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512618" y="581891"/>
            <a:ext cx="11097491" cy="5541818"/>
          </a:xfrm>
        </p:spPr>
        <p:txBody>
          <a:bodyPr>
            <a:noAutofit/>
          </a:bodyPr>
          <a:lstStyle/>
          <a:p>
            <a:r>
              <a:rPr lang="ru-RU" sz="3600" b="1" u="sng" dirty="0">
                <a:solidFill>
                  <a:schemeClr val="accent4"/>
                </a:solidFill>
              </a:rPr>
              <a:t>Упражнение «Мимическая гимнастика»</a:t>
            </a:r>
            <a:br>
              <a:rPr lang="ru-RU" sz="3600" b="1" u="sng" dirty="0">
                <a:solidFill>
                  <a:schemeClr val="accent4"/>
                </a:solidFill>
              </a:rPr>
            </a:br>
            <a:r>
              <a:rPr lang="ru-RU" sz="3200" dirty="0"/>
              <a:t>Сморщите лоб, поднимите брови (удивление). Расслабьтесь.</a:t>
            </a:r>
            <a:br>
              <a:rPr lang="ru-RU" sz="3200" dirty="0"/>
            </a:br>
            <a:r>
              <a:rPr lang="ru-RU" sz="3200" dirty="0"/>
              <a:t>Сдвиньте брови, нахмуритесь (сержусь). Расслабьтесь.</a:t>
            </a:r>
            <a:br>
              <a:rPr lang="ru-RU" sz="3200" dirty="0"/>
            </a:br>
            <a:r>
              <a:rPr lang="ru-RU" sz="3200" dirty="0"/>
              <a:t>Расширьте глаза, откройте рот, руки сожмите в кулаки (страх). Расслабьтесь.</a:t>
            </a:r>
            <a:br>
              <a:rPr lang="ru-RU" sz="3200" dirty="0"/>
            </a:br>
            <a:r>
              <a:rPr lang="ru-RU" sz="3200" dirty="0"/>
              <a:t>Расслабьте веки, лоб, щеки (лень). Расслабьтесь.</a:t>
            </a:r>
            <a:br>
              <a:rPr lang="ru-RU" sz="3200" dirty="0"/>
            </a:br>
            <a:r>
              <a:rPr lang="ru-RU" sz="3200" dirty="0"/>
              <a:t>Расширьте ноздри, сморщите нос (брезгливость). Расслабьтесь.</a:t>
            </a:r>
            <a:br>
              <a:rPr lang="ru-RU" sz="3200" dirty="0"/>
            </a:br>
            <a:r>
              <a:rPr lang="ru-RU" sz="3200" dirty="0"/>
              <a:t>Сожмите губы, прищурьте глаза, сморщите нос (презрение). Расслабьтесь.</a:t>
            </a:r>
            <a:br>
              <a:rPr lang="ru-RU" sz="3200" dirty="0"/>
            </a:br>
            <a:r>
              <a:rPr lang="ru-RU" sz="3200" b="1" dirty="0">
                <a:solidFill>
                  <a:schemeClr val="accent4"/>
                </a:solidFill>
              </a:rPr>
              <a:t>Улыбнитесь, подмигните (мне весело, вот я какой!)</a:t>
            </a:r>
          </a:p>
        </p:txBody>
      </p:sp>
    </p:spTree>
    <p:extLst>
      <p:ext uri="{BB962C8B-B14F-4D97-AF65-F5344CB8AC3E}">
        <p14:creationId xmlns:p14="http://schemas.microsoft.com/office/powerpoint/2010/main" val="3545919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E0EC78-D4B6-43A0-8504-C3DBFC6C286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581891" y="623455"/>
            <a:ext cx="11028218" cy="5638800"/>
          </a:xfrm>
        </p:spPr>
        <p:txBody>
          <a:bodyPr>
            <a:noAutofit/>
          </a:bodyPr>
          <a:lstStyle/>
          <a:p>
            <a:r>
              <a:rPr lang="ru-RU" sz="3200" b="1" u="sng" dirty="0">
                <a:solidFill>
                  <a:schemeClr val="accent4"/>
                </a:solidFill>
              </a:rPr>
              <a:t>Упражнение «Звуковая гимнастика»</a:t>
            </a:r>
            <a:br>
              <a:rPr lang="ru-RU" sz="3200" u="sng" dirty="0">
                <a:solidFill>
                  <a:schemeClr val="accent4"/>
                </a:solidFill>
              </a:rPr>
            </a:br>
            <a:r>
              <a:rPr lang="ru-RU" sz="2800" dirty="0"/>
              <a:t>Встаньте, выпрямите спину, расслабьтесь. Делаем глубокий вдох носом, а на выдохе громко и энергично произносим звук. Припеваем звуки:</a:t>
            </a:r>
            <a:br>
              <a:rPr lang="ru-RU" sz="3200" dirty="0"/>
            </a:br>
            <a:r>
              <a:rPr lang="ru-RU" sz="3200" b="1" dirty="0"/>
              <a:t>А </a:t>
            </a:r>
            <a:r>
              <a:rPr lang="ru-RU" sz="3200" dirty="0"/>
              <a:t>– воздействует на весь организм;</a:t>
            </a:r>
            <a:br>
              <a:rPr lang="ru-RU" sz="3200" dirty="0"/>
            </a:br>
            <a:r>
              <a:rPr lang="ru-RU" sz="3200" b="1" dirty="0"/>
              <a:t>Е</a:t>
            </a:r>
            <a:r>
              <a:rPr lang="ru-RU" sz="3200" dirty="0"/>
              <a:t> – воздействует на щитовидную железу;</a:t>
            </a:r>
            <a:br>
              <a:rPr lang="ru-RU" sz="3200" dirty="0"/>
            </a:br>
            <a:r>
              <a:rPr lang="ru-RU" sz="3200" b="1" dirty="0"/>
              <a:t>И </a:t>
            </a:r>
            <a:r>
              <a:rPr lang="ru-RU" sz="3200" dirty="0"/>
              <a:t>– воздействует на мозг, глаза, нос, уши;</a:t>
            </a:r>
            <a:br>
              <a:rPr lang="ru-RU" sz="3200" dirty="0"/>
            </a:br>
            <a:r>
              <a:rPr lang="ru-RU" sz="3200" b="1" dirty="0"/>
              <a:t>О </a:t>
            </a:r>
            <a:r>
              <a:rPr lang="ru-RU" sz="3200" dirty="0"/>
              <a:t>– воздействует на сердце, легкие;</a:t>
            </a:r>
            <a:br>
              <a:rPr lang="ru-RU" sz="3200" dirty="0"/>
            </a:br>
            <a:r>
              <a:rPr lang="ru-RU" sz="3200" b="1" dirty="0"/>
              <a:t>У</a:t>
            </a:r>
            <a:r>
              <a:rPr lang="ru-RU" sz="3200" dirty="0"/>
              <a:t> – на органы, расположенные в области живота;</a:t>
            </a:r>
            <a:br>
              <a:rPr lang="ru-RU" sz="3200" dirty="0"/>
            </a:br>
            <a:r>
              <a:rPr lang="ru-RU" sz="3200" b="1" dirty="0"/>
              <a:t>Я</a:t>
            </a:r>
            <a:r>
              <a:rPr lang="ru-RU" sz="3200" dirty="0"/>
              <a:t> – на работу всего организма;</a:t>
            </a:r>
            <a:br>
              <a:rPr lang="ru-RU" sz="3200" dirty="0"/>
            </a:br>
            <a:r>
              <a:rPr lang="ru-RU" sz="3200" b="1" dirty="0"/>
              <a:t>М</a:t>
            </a:r>
            <a:r>
              <a:rPr lang="ru-RU" sz="3200" dirty="0"/>
              <a:t> – на работу всего организма;</a:t>
            </a:r>
            <a:br>
              <a:rPr lang="ru-RU" sz="3200" dirty="0"/>
            </a:br>
            <a:r>
              <a:rPr lang="ru-RU" sz="3200" b="1" dirty="0"/>
              <a:t>Х </a:t>
            </a:r>
            <a:r>
              <a:rPr lang="ru-RU" sz="3200" dirty="0"/>
              <a:t>– помогает очищению организма;</a:t>
            </a:r>
            <a:br>
              <a:rPr lang="ru-RU" sz="3200" dirty="0"/>
            </a:br>
            <a:r>
              <a:rPr lang="ru-RU" sz="3200" b="1" dirty="0"/>
              <a:t>ХА </a:t>
            </a:r>
            <a:r>
              <a:rPr lang="ru-RU" sz="3200" dirty="0"/>
              <a:t>– помогает повысить настроение.</a:t>
            </a:r>
          </a:p>
        </p:txBody>
      </p:sp>
    </p:spTree>
    <p:extLst>
      <p:ext uri="{BB962C8B-B14F-4D97-AF65-F5344CB8AC3E}">
        <p14:creationId xmlns:p14="http://schemas.microsoft.com/office/powerpoint/2010/main" val="6397844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124</TotalTime>
  <Words>1109</Words>
  <Application>Microsoft Office PowerPoint</Application>
  <PresentationFormat>Широкоэкранный</PresentationFormat>
  <Paragraphs>32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Garamond</vt:lpstr>
      <vt:lpstr>Times New Roman</vt:lpstr>
      <vt:lpstr>Натуральные материалы</vt:lpstr>
      <vt:lpstr>Упражнения на снятие  эмоционального напряжения педагогов </vt:lpstr>
      <vt:lpstr>Упражнение «Ваше настроение»</vt:lpstr>
      <vt:lpstr>Упражнение «Муха» Сядьте удобно: руки свободно положите на колени, плечи и голова опущены, глаза закрыты.  Мысленно представьте, что на ваше лицо пытается сесть муха.  Ваша задача: не открывая глаз, согнать назойливое насекомое, с помощью лицевых мышц.  Итак, муха садится на нос, на рот, на лоб, на глаза. </vt:lpstr>
      <vt:lpstr>Упражнение «Лимон» Сядьте удобно: руки свободно положите на колени (ладонями вверх), плечи и голова опущены, глаза закрыты.  Мысленно представьте себе, что у вас в правой руке лежит лимон.  Начинайте медленно его сжимать до тех пор, пока не почувствуете, что «выжали» весь сок.  Расслабьтесь. Запомните свои ощущения.  Теперь представьте, что лимон находится в левой руке.  Повторите упражнение. Вновь расслабьтесь и запомните ощущения.  Затем - одновременно двумя руками.  Расслабьтесь. Насладитесь состоянием покоя. </vt:lpstr>
      <vt:lpstr> Упражнение «Сосулька» Встаньте, закройте глаза. Руки поднимите вверх. Представьте, что вы - сосулька. Напрягите все мышцы вашего тела.  Запомните эти ощущения. Замрите в этой позе на 1-2 минуты.  Теперь представьте, что под действием солнечного тепла Вы начинаете медленно таять. Расслабляйте постепенно кисти рук, затем мышцы плеч, шеи, корпуса, ног и т.д.  Запомните ощущения в состоянии расслабления.  Выполняйте упражнение до достижения оптимального психоэмоционального состояния. </vt:lpstr>
      <vt:lpstr>Упражнение «Воздушный шар» Встаньте, закройте глаза, руки поднимите вверх, наберите воздух. Представьте, что вы - большой воздушный шар, наполненный воздухом. Постойте в такой позе 1-2 минуты, напрягая все мышцы тела.  Затем представьте себе, что в шаре появилось небольшое отверстие. Медленно начинайте выпускать воздух, одновременно расслабляя мышцы тела: кисти рук, затем мышцы плеч, шеи, корпуса, ног и т.д.  Запомните ощущения в состоянии расслабления.  Выполняйте упражнение до достижения оптимального психоэмоционального состояния. </vt:lpstr>
      <vt:lpstr>Упражнение «Верх по радуге» Встаньте, закройте глаза, сделайте глубокий вдох и представьте себе, что с этим вдохом Вы взбираетесь вверх по радуге, и, выдыхая, съезжаете с нее как с горки.  Вдох должен быть максимально полным и плавным, так же, как и выдох.  Между выдохом и следующим вдохом должна быть небольшая пауза.  Повторите 3 раза.</vt:lpstr>
      <vt:lpstr>Упражнение «Мимическая гимнастика» Сморщите лоб, поднимите брови (удивление). Расслабьтесь. Сдвиньте брови, нахмуритесь (сержусь). Расслабьтесь. Расширьте глаза, откройте рот, руки сожмите в кулаки (страх). Расслабьтесь. Расслабьте веки, лоб, щеки (лень). Расслабьтесь. Расширьте ноздри, сморщите нос (брезгливость). Расслабьтесь. Сожмите губы, прищурьте глаза, сморщите нос (презрение). Расслабьтесь. Улыбнитесь, подмигните (мне весело, вот я какой!)</vt:lpstr>
      <vt:lpstr>Упражнение «Звуковая гимнастика» Встаньте, выпрямите спину, расслабьтесь. Делаем глубокий вдох носом, а на выдохе громко и энергично произносим звук. Припеваем звуки: А – воздействует на весь организм; Е – воздействует на щитовидную железу; И – воздействует на мозг, глаза, нос, уши; О – воздействует на сердце, легкие; У – на органы, расположенные в области живота; Я – на работу всего организма; М – на работу всего организма; Х – помогает очищению организма; ХА – помогает повысить настроение.</vt:lpstr>
      <vt:lpstr>Медитативное упражнение  для управления своим эмоциональным состоянием Мой голос спокойный и красивый. Мне дышится легко, приятно и спокойно. Я совершенно спокоен. Голосовые связки в моем горле приятно расслаблены. Сейчас я мысленно представляю ситуацию, в которой могу сорваться на крик. Отчетливо представляю эту ситуацию, но остаюсь совершенно спокойным. Я наблюдаю и слышу мой красивый голос со стороны. Я вхожу в образ спокойного и уверенного в себе человека, которому не надо кричать.  Спокойно объясняю присутствующим, что и как надо делать в данной ситуации. Все мышцы моего тела остаются расслабленными. Мое дыхание ровное и спокойное.</vt:lpstr>
      <vt:lpstr>Аутотренинг  Сядьте удобно. Закройте глаза. Сделайте глубокий вдох, задержите дыхание… Выдох. Дышите спокойно. С каждым вдохом расслабляется ваше тело. Вы находитесь в состоянии покоя. Представьте себе, что Вы сидите на берегу моря. Окружающий Вас песок совершенно сухой и мягкий. На берегу моря Вы совершенно одни… Солнце клонится к закату. Вы чувствуете тепло вечернего солнца… Наберите всей грудью побольше воздуха и ощутите солоноватый запах моря. Морской воздух свежий и немного влажный. Вы чувствуете себя совершенно спокойно. Пусть волны смоют и унесут Ваши заботы и всё, что Вас напрягает. Вы совершенно спокойны. Постепенно образ моря исчезает. Образ моря исчез. 3-2-1 Откройте глаза. Потянитесь. Вы бодры и полны сил.</vt:lpstr>
      <vt:lpstr>Комплекс упражнений   1.  Возьмитесь обеими руками за сиденье стула, на котором сидите, напрягитесь и потянитесь вверх. Досчитайте до шести, опустите руки вдоль туловища и расслабьтесь.  2.  Отведите руки за голову и сильно надавите на шею у основания черепа, одновременно противодействуя этому давлению.  3.  Помассируйте пальцы рук - от основания до кончиков. Мужчины сначала массируют левую руку, а женщины начинают с правой руки.  4. Медленно вдохните (мысленно сосчитав до шести), задержите дыхание на две секунды, медленно выдохните (сосчитав до двенадцати).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Психологические приемы снятия  эмоционального напряжения  педагогов</dc:title>
  <dc:creator>RePack by Diakov</dc:creator>
  <cp:lastModifiedBy>RePack by Diakov</cp:lastModifiedBy>
  <cp:revision>13</cp:revision>
  <cp:lastPrinted>2020-08-26T08:27:18Z</cp:lastPrinted>
  <dcterms:created xsi:type="dcterms:W3CDTF">2020-08-26T06:48:03Z</dcterms:created>
  <dcterms:modified xsi:type="dcterms:W3CDTF">2020-12-14T07:54:07Z</dcterms:modified>
</cp:coreProperties>
</file>