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3"/>
  </p:notesMasterIdLst>
  <p:sldIdLst>
    <p:sldId id="261" r:id="rId2"/>
    <p:sldId id="374" r:id="rId3"/>
    <p:sldId id="378" r:id="rId4"/>
    <p:sldId id="289" r:id="rId5"/>
    <p:sldId id="291" r:id="rId6"/>
    <p:sldId id="292" r:id="rId7"/>
    <p:sldId id="352" r:id="rId8"/>
    <p:sldId id="379" r:id="rId9"/>
    <p:sldId id="380" r:id="rId10"/>
    <p:sldId id="336" r:id="rId11"/>
    <p:sldId id="375" r:id="rId12"/>
    <p:sldId id="338" r:id="rId13"/>
    <p:sldId id="340" r:id="rId14"/>
    <p:sldId id="354" r:id="rId15"/>
    <p:sldId id="356" r:id="rId16"/>
    <p:sldId id="376" r:id="rId17"/>
    <p:sldId id="343" r:id="rId18"/>
    <p:sldId id="342" r:id="rId19"/>
    <p:sldId id="373" r:id="rId20"/>
    <p:sldId id="346" r:id="rId21"/>
    <p:sldId id="361" r:id="rId22"/>
    <p:sldId id="360" r:id="rId23"/>
    <p:sldId id="363" r:id="rId24"/>
    <p:sldId id="365" r:id="rId25"/>
    <p:sldId id="367" r:id="rId26"/>
    <p:sldId id="369" r:id="rId27"/>
    <p:sldId id="371" r:id="rId28"/>
    <p:sldId id="298" r:id="rId29"/>
    <p:sldId id="349" r:id="rId30"/>
    <p:sldId id="306" r:id="rId31"/>
    <p:sldId id="308" r:id="rId32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i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i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i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i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006666"/>
    <a:srgbClr val="800000"/>
    <a:srgbClr val="000066"/>
    <a:srgbClr val="FFCC99"/>
    <a:srgbClr val="FFFFCC"/>
    <a:srgbClr val="A50021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2061" autoAdjust="0"/>
    <p:restoredTop sz="82208" autoAdjust="0"/>
  </p:normalViewPr>
  <p:slideViewPr>
    <p:cSldViewPr>
      <p:cViewPr varScale="1">
        <p:scale>
          <a:sx n="56" d="100"/>
          <a:sy n="56" d="100"/>
        </p:scale>
        <p:origin x="108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7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0"/>
            </a:lvl1pPr>
          </a:lstStyle>
          <a:p>
            <a:pPr>
              <a:defRPr/>
            </a:pPr>
            <a:fld id="{AA1CC38B-C9AF-4F76-8433-84E6721FD5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54194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ru-RU" sz="1200" u="sng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1CC38B-C9AF-4F76-8433-84E6721FD59B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36375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ru-RU" sz="1200" u="sng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1CC38B-C9AF-4F76-8433-84E6721FD59B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375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ru-RU" sz="1200" u="sng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Моделирование — способ </a:t>
            </a:r>
          </a:p>
          <a:p>
            <a:pPr>
              <a:defRPr/>
            </a:pPr>
            <a:r>
              <a:rPr lang="ru-RU" sz="1200" u="sng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научиться понимать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1CC38B-C9AF-4F76-8433-84E6721FD59B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8056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- описание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1CC38B-C9AF-4F76-8433-84E6721FD59B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8959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ru-RU" sz="1200" i="0" u="sng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</a:p>
          <a:p>
            <a:pPr>
              <a:defRPr/>
            </a:pPr>
            <a:r>
              <a:rPr lang="ru-RU" sz="1200" i="0" u="sng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модели-рассуждения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1CC38B-C9AF-4F76-8433-84E6721FD59B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42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725DC1-D5F9-4C76-AA58-D4D84DC6C5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547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03FEB4-9793-4AEB-9E14-CE0D7FDE92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0557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7E699-3794-48B7-AB7A-ADE9428D17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9344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49DE66-CDB5-47E7-A035-DAE6D55457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4860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ACFC20-078C-4A95-AFFB-3335F1C3DC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4994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061DA7-7385-49EF-B693-53F5B25773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058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C8F49B-BA89-49D7-85C3-8F76794FAC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182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9630B2-A9DF-4FD8-8D7F-C36428052F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7657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84FB74-4CEE-4A20-81A8-7489ADDC40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526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CFFF07-7E30-44A3-A215-BFFCB147A4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08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3BCA0C-B39E-48A2-9D18-BED8CC724D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506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56A505-2693-43F7-BE6A-728F4EE2FA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319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7035D-8EC4-440F-9BF2-DD6DAF78A9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5A4ECB-D114-419F-B401-AB433720FC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88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i="0"/>
            </a:lvl1pPr>
          </a:lstStyle>
          <a:p>
            <a:pPr>
              <a:defRPr/>
            </a:pPr>
            <a:fld id="{A0BCE1EF-C0D8-4B7D-9ADF-D0167B7F29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A961BF7-FC8D-4033-BD4D-0D8E246B04F1}" type="slidenum">
              <a:rPr lang="ru-RU" altLang="ru-RU" i="0" smtClean="0"/>
              <a:pPr eaLnBrk="1" hangingPunct="1"/>
              <a:t>1</a:t>
            </a:fld>
            <a:endParaRPr lang="ru-RU" altLang="ru-RU" i="0"/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1043608" y="1596636"/>
            <a:ext cx="7272808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400" b="1" i="0" dirty="0">
                <a:solidFill>
                  <a:srgbClr val="C00000"/>
                </a:solidFill>
                <a:latin typeface="Times New Roman" pitchFamily="18" charset="0"/>
              </a:rPr>
              <a:t>Моделирование </a:t>
            </a:r>
          </a:p>
          <a:p>
            <a:pPr>
              <a:defRPr/>
            </a:pPr>
            <a:r>
              <a:rPr lang="ru-RU" sz="4400" b="1" i="0" dirty="0">
                <a:solidFill>
                  <a:srgbClr val="C00000"/>
                </a:solidFill>
                <a:latin typeface="Times New Roman" pitchFamily="18" charset="0"/>
              </a:rPr>
              <a:t>как один из методов работы  в начальной школе </a:t>
            </a:r>
            <a:endParaRPr lang="ru-RU" sz="4400" b="1" i="0" dirty="0">
              <a:solidFill>
                <a:srgbClr val="C00000"/>
              </a:solidFill>
            </a:endParaRPr>
          </a:p>
        </p:txBody>
      </p:sp>
      <p:sp>
        <p:nvSpPr>
          <p:cNvPr id="14346" name="WordArt 10"/>
          <p:cNvSpPr>
            <a:spLocks noChangeArrowheads="1" noChangeShapeType="1" noTextEdit="1"/>
          </p:cNvSpPr>
          <p:nvPr/>
        </p:nvSpPr>
        <p:spPr bwMode="auto">
          <a:xfrm>
            <a:off x="2699792" y="620688"/>
            <a:ext cx="4249738" cy="574675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6278"/>
              </a:avLst>
            </a:prstTxWarp>
          </a:bodyPr>
          <a:lstStyle/>
          <a:p>
            <a:endParaRPr lang="ru-RU" sz="3600" b="1" kern="10">
              <a:ln w="12700">
                <a:solidFill>
                  <a:srgbClr val="B2B2B2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800000"/>
                  </a:gs>
                  <a:gs pos="100000">
                    <a:srgbClr val="FFCC99"/>
                  </a:gs>
                </a:gsLst>
                <a:lin ang="5400000" scaled="1"/>
              </a:gra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 Black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7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/>
      <p:bldP spid="1434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8" descr="H0y9nELXJf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FF0F2"/>
              </a:clrFrom>
              <a:clrTo>
                <a:srgbClr val="EFF0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488" y="2381230"/>
            <a:ext cx="5497512" cy="364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Box 6"/>
          <p:cNvSpPr txBox="1">
            <a:spLocks noChangeArrowheads="1"/>
          </p:cNvSpPr>
          <p:nvPr/>
        </p:nvSpPr>
        <p:spPr bwMode="auto">
          <a:xfrm>
            <a:off x="256971" y="1733584"/>
            <a:ext cx="3384426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8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Далеко не все дети умеют читать художественные произведения осознанно.</a:t>
            </a:r>
          </a:p>
          <a:p>
            <a:pPr eaLnBrk="1" hangingPunct="1"/>
            <a:r>
              <a:rPr lang="ru-RU" altLang="ru-RU" sz="28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Большинство воспринимает чтение как механический процесс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150" name="WordArt 6"/>
          <p:cNvSpPr>
            <a:spLocks noChangeArrowheads="1" noChangeShapeType="1" noTextEdit="1"/>
          </p:cNvSpPr>
          <p:nvPr/>
        </p:nvSpPr>
        <p:spPr bwMode="auto">
          <a:xfrm>
            <a:off x="692728" y="94095"/>
            <a:ext cx="7493578" cy="163772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>
              <a:defRPr/>
            </a:pPr>
            <a:endParaRPr lang="ru-RU" sz="3600" u="sng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92001" y="312791"/>
            <a:ext cx="81277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Беглость чтения - не гарант </a:t>
            </a:r>
          </a:p>
          <a:p>
            <a:pPr>
              <a:defRPr/>
            </a:pPr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отличного обучения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16" y="882201"/>
            <a:ext cx="8229600" cy="1143000"/>
          </a:xfrm>
        </p:spPr>
        <p:txBody>
          <a:bodyPr/>
          <a:lstStyle/>
          <a:p>
            <a:pPr marL="0" indent="0"/>
            <a:r>
              <a:rPr lang="ru-RU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развития осознанного  чтения необходимы: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060848"/>
            <a:ext cx="7632848" cy="3196952"/>
          </a:xfrm>
        </p:spPr>
        <p:txBody>
          <a:bodyPr/>
          <a:lstStyle/>
          <a:p>
            <a:pPr marL="0" indent="361950" algn="just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Предварительная беседа.</a:t>
            </a:r>
          </a:p>
          <a:p>
            <a:pPr marL="0" indent="361950" algn="just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Беседа, которая основывается на разборе частей текста и всего рассказа в целом.</a:t>
            </a:r>
          </a:p>
          <a:p>
            <a:pPr marL="0" indent="361950" algn="just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над планом и пересказом прочитанного произведения.</a:t>
            </a:r>
          </a:p>
          <a:p>
            <a:pPr marL="0" indent="361950" algn="just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Словарная работа.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C8F49B-BA89-49D7-85C3-8F76794FACDC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558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9"/>
          <p:cNvSpPr txBox="1">
            <a:spLocks noChangeArrowheads="1"/>
          </p:cNvSpPr>
          <p:nvPr/>
        </p:nvSpPr>
        <p:spPr bwMode="auto">
          <a:xfrm>
            <a:off x="250825" y="1484313"/>
            <a:ext cx="813752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8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Детям интересно самим участвовать в создании моделей.</a:t>
            </a:r>
            <a:endParaRPr lang="ru-RU" altLang="ru-RU" sz="3200" b="1" dirty="0">
              <a:latin typeface="Calibri" pitchFamily="34" charset="0"/>
            </a:endParaRPr>
          </a:p>
        </p:txBody>
      </p:sp>
      <p:sp>
        <p:nvSpPr>
          <p:cNvPr id="7174" name="WordArt 6"/>
          <p:cNvSpPr>
            <a:spLocks noChangeArrowheads="1" noChangeShapeType="1" noTextEdit="1"/>
          </p:cNvSpPr>
          <p:nvPr/>
        </p:nvSpPr>
        <p:spPr bwMode="auto">
          <a:xfrm>
            <a:off x="5148263" y="1197438"/>
            <a:ext cx="8208962" cy="1047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>
              <a:defRPr/>
            </a:pPr>
            <a:endParaRPr lang="ru-RU" sz="3600" u="sng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2" name="Picture 10" descr="gallery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" y="2913063"/>
            <a:ext cx="5106988" cy="391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Text Box 11"/>
          <p:cNvSpPr txBox="1">
            <a:spLocks noChangeArrowheads="1"/>
          </p:cNvSpPr>
          <p:nvPr/>
        </p:nvSpPr>
        <p:spPr bwMode="auto">
          <a:xfrm>
            <a:off x="5867400" y="2852738"/>
            <a:ext cx="30972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altLang="ru-RU"/>
          </a:p>
        </p:txBody>
      </p:sp>
      <p:sp>
        <p:nvSpPr>
          <p:cNvPr id="22534" name="Text Box 12"/>
          <p:cNvSpPr txBox="1">
            <a:spLocks noChangeArrowheads="1"/>
          </p:cNvSpPr>
          <p:nvPr/>
        </p:nvSpPr>
        <p:spPr bwMode="auto">
          <a:xfrm>
            <a:off x="6012160" y="2997200"/>
            <a:ext cx="313184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8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Литературное произведение становится доступнее для многогранного восприятия.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1275" y="116633"/>
            <a:ext cx="91027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Моделирование - способ научиться понимать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Скругленный прямоугольник 3"/>
          <p:cNvSpPr>
            <a:spLocks noChangeArrowheads="1"/>
          </p:cNvSpPr>
          <p:nvPr/>
        </p:nvSpPr>
        <p:spPr bwMode="auto">
          <a:xfrm>
            <a:off x="395288" y="692150"/>
            <a:ext cx="2428875" cy="100012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Модель-описание</a:t>
            </a:r>
          </a:p>
        </p:txBody>
      </p:sp>
      <p:sp>
        <p:nvSpPr>
          <p:cNvPr id="23555" name="Овал 4"/>
          <p:cNvSpPr>
            <a:spLocks noChangeArrowheads="1"/>
          </p:cNvSpPr>
          <p:nvPr/>
        </p:nvSpPr>
        <p:spPr bwMode="auto">
          <a:xfrm>
            <a:off x="6215063" y="620713"/>
            <a:ext cx="2928937" cy="1214437"/>
          </a:xfrm>
          <a:prstGeom prst="ellipse">
            <a:avLst/>
          </a:prstGeom>
          <a:solidFill>
            <a:schemeClr val="accent1"/>
          </a:solidFill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Модель-сравнение</a:t>
            </a:r>
          </a:p>
        </p:txBody>
      </p:sp>
      <p:sp>
        <p:nvSpPr>
          <p:cNvPr id="23556" name="Прямоугольник 5"/>
          <p:cNvSpPr>
            <a:spLocks noChangeArrowheads="1"/>
          </p:cNvSpPr>
          <p:nvPr/>
        </p:nvSpPr>
        <p:spPr bwMode="auto">
          <a:xfrm>
            <a:off x="5219700" y="4724400"/>
            <a:ext cx="3219450" cy="1223963"/>
          </a:xfrm>
          <a:prstGeom prst="rect">
            <a:avLst/>
          </a:prstGeom>
          <a:solidFill>
            <a:schemeClr val="accent1"/>
          </a:solidFill>
          <a:ln w="38100" algn="ctr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Блок-схема</a:t>
            </a:r>
          </a:p>
        </p:txBody>
      </p:sp>
      <p:sp>
        <p:nvSpPr>
          <p:cNvPr id="23557" name="Ромб 7"/>
          <p:cNvSpPr>
            <a:spLocks noChangeArrowheads="1"/>
          </p:cNvSpPr>
          <p:nvPr/>
        </p:nvSpPr>
        <p:spPr bwMode="auto">
          <a:xfrm>
            <a:off x="755650" y="4437063"/>
            <a:ext cx="3457575" cy="1571625"/>
          </a:xfrm>
          <a:prstGeom prst="diamond">
            <a:avLst/>
          </a:prstGeom>
          <a:solidFill>
            <a:schemeClr val="accent1"/>
          </a:solidFill>
          <a:ln w="38100" algn="ctr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Модель-рассуждение</a:t>
            </a:r>
          </a:p>
        </p:txBody>
      </p:sp>
      <p:sp>
        <p:nvSpPr>
          <p:cNvPr id="23558" name="Прямоугольник 9"/>
          <p:cNvSpPr>
            <a:spLocks noChangeArrowheads="1"/>
          </p:cNvSpPr>
          <p:nvPr/>
        </p:nvSpPr>
        <p:spPr bwMode="auto">
          <a:xfrm>
            <a:off x="3851275" y="404813"/>
            <a:ext cx="1728788" cy="1512887"/>
          </a:xfrm>
          <a:prstGeom prst="rect">
            <a:avLst/>
          </a:prstGeom>
          <a:solidFill>
            <a:schemeClr val="accent1"/>
          </a:solidFill>
          <a:ln w="38100" algn="ctr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обложки</a:t>
            </a:r>
          </a:p>
        </p:txBody>
      </p:sp>
      <p:sp>
        <p:nvSpPr>
          <p:cNvPr id="23559" name="WordArt 9"/>
          <p:cNvSpPr>
            <a:spLocks noChangeArrowheads="1" noChangeShapeType="1" noTextEdit="1"/>
          </p:cNvSpPr>
          <p:nvPr/>
        </p:nvSpPr>
        <p:spPr bwMode="auto">
          <a:xfrm>
            <a:off x="900113" y="2636838"/>
            <a:ext cx="7488237" cy="8651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Какие бывают модели?</a:t>
            </a:r>
          </a:p>
        </p:txBody>
      </p:sp>
      <p:pic>
        <p:nvPicPr>
          <p:cNvPr id="23560" name="Picture 10" descr="85142385_0_51b7c_c0e52fab_Mjp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532476">
            <a:off x="6156325" y="1557338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1" name="Picture 11" descr="85142385_0_51b7c_c0e52fab_Mjp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246940">
            <a:off x="3995738" y="836613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2" name="Picture 12" descr="85142385_0_51b7c_c0e52fab_Mjp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246940">
            <a:off x="1679575" y="750888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3" name="Picture 13" descr="85142385_0_51b7c_c0e52fab_Mjp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39014">
            <a:off x="6120606" y="3500033"/>
            <a:ext cx="1976437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4" name="Picture 14" descr="85142385_0_51b7c_c0e52fab_Mjp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19710">
            <a:off x="2341563" y="3316288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336" name="Group 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1964561"/>
              </p:ext>
            </p:extLst>
          </p:nvPr>
        </p:nvGraphicFramePr>
        <p:xfrm>
          <a:off x="428625" y="1500188"/>
          <a:ext cx="3927475" cy="5024437"/>
        </p:xfrm>
        <a:graphic>
          <a:graphicData uri="http://schemas.openxmlformats.org/drawingml/2006/table">
            <a:tbl>
              <a:tblPr/>
              <a:tblGrid>
                <a:gridCol w="20896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78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90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Жанр</a:t>
                      </a:r>
                    </a:p>
                  </a:txBody>
                  <a:tcPr marL="91439" marR="91439" marT="108000" marB="108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Обозначение</a:t>
                      </a:r>
                    </a:p>
                  </a:txBody>
                  <a:tcPr marL="91439" marR="91439" marT="108000" marB="108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Сказка</a:t>
                      </a:r>
                    </a:p>
                  </a:txBody>
                  <a:tcPr marL="91439" marR="91439" marT="108000" marB="108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439" marR="91439" marT="108000" marB="108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90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Пословица</a:t>
                      </a:r>
                    </a:p>
                  </a:txBody>
                  <a:tcPr marL="91439" marR="91439" marT="108000" marB="108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439" marR="91439" marT="108000" marB="108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Рассказ</a:t>
                      </a:r>
                    </a:p>
                  </a:txBody>
                  <a:tcPr marL="91439" marR="91439" marT="108000" marB="108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439" marR="91439" marT="108000" marB="108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90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Загадка</a:t>
                      </a:r>
                    </a:p>
                  </a:txBody>
                  <a:tcPr marL="91439" marR="91439" marT="108000" marB="108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439" marR="91439" marT="108000" marB="108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Стихотворение</a:t>
                      </a:r>
                    </a:p>
                  </a:txBody>
                  <a:tcPr marL="91439" marR="91439" marT="108000" marB="108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439" marR="91439" marT="108000" marB="108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90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Басня</a:t>
                      </a:r>
                    </a:p>
                  </a:txBody>
                  <a:tcPr marL="91439" marR="91439" marT="108000" marB="108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439" marR="91439" marT="108000" marB="108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Былина</a:t>
                      </a:r>
                    </a:p>
                  </a:txBody>
                  <a:tcPr marL="91439" marR="91439" marT="108000" marB="108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439" marR="91439" marT="108000" marB="108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90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Очерк</a:t>
                      </a:r>
                    </a:p>
                  </a:txBody>
                  <a:tcPr marL="91439" marR="91439" marT="108000" marB="108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439" marR="91439" marT="108000" marB="108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24610" name="Группа 15"/>
          <p:cNvGrpSpPr>
            <a:grpSpLocks/>
          </p:cNvGrpSpPr>
          <p:nvPr/>
        </p:nvGrpSpPr>
        <p:grpSpPr bwMode="auto">
          <a:xfrm>
            <a:off x="2987675" y="2276475"/>
            <a:ext cx="1079500" cy="4105275"/>
            <a:chOff x="2285984" y="2714620"/>
            <a:chExt cx="1000132" cy="3714776"/>
          </a:xfrm>
        </p:grpSpPr>
        <p:sp>
          <p:nvSpPr>
            <p:cNvPr id="6" name="Овал 5"/>
            <p:cNvSpPr/>
            <p:nvPr/>
          </p:nvSpPr>
          <p:spPr>
            <a:xfrm>
              <a:off x="2643385" y="2714620"/>
              <a:ext cx="285332" cy="285863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285984" y="3286345"/>
              <a:ext cx="1000132" cy="14364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2465419" y="3715857"/>
              <a:ext cx="642732" cy="28586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Равнобедренный треугольник 8"/>
            <p:cNvSpPr/>
            <p:nvPr/>
          </p:nvSpPr>
          <p:spPr>
            <a:xfrm>
              <a:off x="2608086" y="4215758"/>
              <a:ext cx="357400" cy="285862"/>
            </a:xfrm>
            <a:prstGeom prst="triangl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>
              <a:off x="2608086" y="4714221"/>
              <a:ext cx="357400" cy="285863"/>
            </a:xfrm>
            <a:prstGeom prst="triangl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1" name="Равнобедренный треугольник 10"/>
            <p:cNvSpPr>
              <a:spLocks noChangeArrowheads="1"/>
            </p:cNvSpPr>
            <p:nvPr/>
          </p:nvSpPr>
          <p:spPr bwMode="auto">
            <a:xfrm rot="10800000">
              <a:off x="2608086" y="5214121"/>
              <a:ext cx="357400" cy="285863"/>
            </a:xfrm>
            <a:prstGeom prst="triangle">
              <a:avLst>
                <a:gd name="adj" fmla="val 50000"/>
              </a:avLst>
            </a:prstGeom>
            <a:noFill/>
            <a:ln w="25400" algn="ctr">
              <a:solidFill>
                <a:srgbClr val="385D8A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2" name="Прямоугольник 11"/>
            <p:cNvSpPr>
              <a:spLocks noChangeArrowheads="1"/>
            </p:cNvSpPr>
            <p:nvPr/>
          </p:nvSpPr>
          <p:spPr bwMode="auto">
            <a:xfrm rot="2700000">
              <a:off x="2664667" y="5693219"/>
              <a:ext cx="242768" cy="244150"/>
            </a:xfrm>
            <a:prstGeom prst="rect">
              <a:avLst/>
            </a:prstGeom>
            <a:noFill/>
            <a:ln w="25400" algn="ctr">
              <a:solidFill>
                <a:srgbClr val="385D8A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2643385" y="6143534"/>
              <a:ext cx="285332" cy="28586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8092205"/>
              </p:ext>
            </p:extLst>
          </p:nvPr>
        </p:nvGraphicFramePr>
        <p:xfrm>
          <a:off x="4716463" y="1500188"/>
          <a:ext cx="3927475" cy="4357685"/>
        </p:xfrm>
        <a:graphic>
          <a:graphicData uri="http://schemas.openxmlformats.org/drawingml/2006/table">
            <a:tbl>
              <a:tblPr/>
              <a:tblGrid>
                <a:gridCol w="21730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44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5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</a:t>
                      </a:r>
                    </a:p>
                  </a:txBody>
                  <a:tcPr marL="91439" marR="91439" marT="107999" marB="10799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Цвет</a:t>
                      </a:r>
                    </a:p>
                  </a:txBody>
                  <a:tcPr marL="91439" marR="91439" marT="107999" marB="10799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5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 природе</a:t>
                      </a:r>
                    </a:p>
                  </a:txBody>
                  <a:tcPr marL="91439" marR="91439" marT="107999" marB="10799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Calibri" pitchFamily="34" charset="0"/>
                        </a:rPr>
                        <a:t>Зелёный</a:t>
                      </a:r>
                    </a:p>
                  </a:txBody>
                  <a:tcPr marL="91439" marR="91439" marT="107999" marB="10799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31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 родной стране</a:t>
                      </a:r>
                    </a:p>
                  </a:txBody>
                  <a:tcPr marL="91439" marR="91439" marT="107999" marB="10799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Красный</a:t>
                      </a:r>
                    </a:p>
                  </a:txBody>
                  <a:tcPr marL="91439" marR="91439" marT="107999" marB="10799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31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 детях</a:t>
                      </a:r>
                    </a:p>
                  </a:txBody>
                  <a:tcPr marL="91439" marR="91439" marT="107999" marB="10799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</a:rPr>
                        <a:t>Жёлтый</a:t>
                      </a:r>
                    </a:p>
                  </a:txBody>
                  <a:tcPr marL="91439" marR="91439" marT="107999" marB="10799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5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 животных</a:t>
                      </a:r>
                    </a:p>
                  </a:txBody>
                  <a:tcPr marL="91439" marR="91439" marT="107999" marB="10799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984807"/>
                          </a:solidFill>
                          <a:effectLst/>
                          <a:latin typeface="Calibri" pitchFamily="34" charset="0"/>
                        </a:rPr>
                        <a:t>Коричневый</a:t>
                      </a:r>
                    </a:p>
                  </a:txBody>
                  <a:tcPr marL="91439" marR="91439" marT="107999" marB="10799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36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 волшебстве и приключениях</a:t>
                      </a:r>
                    </a:p>
                  </a:txBody>
                  <a:tcPr marL="91439" marR="91439" marT="107999" marB="10799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</a:rPr>
                        <a:t>Синий</a:t>
                      </a:r>
                    </a:p>
                  </a:txBody>
                  <a:tcPr marL="91439" marR="91439" marT="107999" marB="10799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333" name="WordArt 69"/>
          <p:cNvSpPr>
            <a:spLocks noChangeArrowheads="1" noChangeShapeType="1" noTextEdit="1"/>
          </p:cNvSpPr>
          <p:nvPr/>
        </p:nvSpPr>
        <p:spPr bwMode="auto">
          <a:xfrm>
            <a:off x="428626" y="100013"/>
            <a:ext cx="8607870" cy="1006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>
              <a:defRPr/>
            </a:pPr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строится модель обложки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4"/>
          <p:cNvGrpSpPr/>
          <p:nvPr/>
        </p:nvGrpSpPr>
        <p:grpSpPr>
          <a:xfrm>
            <a:off x="448677" y="1701293"/>
            <a:ext cx="1172331" cy="1598559"/>
            <a:chOff x="857224" y="2000240"/>
            <a:chExt cx="1080000" cy="1440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" name="Прямоугольник 2"/>
            <p:cNvSpPr/>
            <p:nvPr/>
          </p:nvSpPr>
          <p:spPr>
            <a:xfrm>
              <a:off x="857224" y="2000240"/>
              <a:ext cx="1080000" cy="144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" name="Равнобедренный треугольник 3"/>
            <p:cNvSpPr>
              <a:spLocks noChangeAspect="1"/>
            </p:cNvSpPr>
            <p:nvPr/>
          </p:nvSpPr>
          <p:spPr>
            <a:xfrm>
              <a:off x="1066480" y="2428868"/>
              <a:ext cx="648000" cy="558621"/>
            </a:xfrm>
            <a:prstGeom prst="triangle">
              <a:avLst/>
            </a:prstGeom>
            <a:solidFill>
              <a:srgbClr val="FF00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5" name="Группа 5"/>
          <p:cNvGrpSpPr/>
          <p:nvPr/>
        </p:nvGrpSpPr>
        <p:grpSpPr>
          <a:xfrm>
            <a:off x="1708360" y="1719188"/>
            <a:ext cx="1172451" cy="1598559"/>
            <a:chOff x="857224" y="2000240"/>
            <a:chExt cx="1080000" cy="1440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7" name="Прямоугольник 6"/>
            <p:cNvSpPr/>
            <p:nvPr/>
          </p:nvSpPr>
          <p:spPr>
            <a:xfrm>
              <a:off x="857224" y="2000240"/>
              <a:ext cx="1080000" cy="144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Равнобедренный треугольник 7"/>
            <p:cNvSpPr>
              <a:spLocks noChangeAspect="1"/>
            </p:cNvSpPr>
            <p:nvPr/>
          </p:nvSpPr>
          <p:spPr>
            <a:xfrm>
              <a:off x="1066480" y="2428868"/>
              <a:ext cx="648000" cy="558621"/>
            </a:xfrm>
            <a:prstGeom prst="triangle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6" name="Группа 8"/>
          <p:cNvGrpSpPr/>
          <p:nvPr/>
        </p:nvGrpSpPr>
        <p:grpSpPr>
          <a:xfrm>
            <a:off x="2994239" y="1705334"/>
            <a:ext cx="1172331" cy="1598559"/>
            <a:chOff x="857224" y="2000240"/>
            <a:chExt cx="1080000" cy="1440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" name="Прямоугольник 9"/>
            <p:cNvSpPr/>
            <p:nvPr/>
          </p:nvSpPr>
          <p:spPr>
            <a:xfrm>
              <a:off x="857224" y="2000240"/>
              <a:ext cx="1080000" cy="144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Равнобедренный треугольник 10"/>
            <p:cNvSpPr>
              <a:spLocks noChangeAspect="1"/>
            </p:cNvSpPr>
            <p:nvPr/>
          </p:nvSpPr>
          <p:spPr>
            <a:xfrm>
              <a:off x="1066480" y="2428868"/>
              <a:ext cx="648000" cy="558621"/>
            </a:xfrm>
            <a:prstGeom prst="triangle">
              <a:avLst/>
            </a:prstGeom>
            <a:solidFill>
              <a:srgbClr val="00B05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25605" name="TextBox 11"/>
          <p:cNvSpPr txBox="1">
            <a:spLocks noChangeArrowheads="1"/>
          </p:cNvSpPr>
          <p:nvPr/>
        </p:nvSpPr>
        <p:spPr bwMode="auto">
          <a:xfrm>
            <a:off x="206375" y="3367088"/>
            <a:ext cx="4321175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Вспомните и назовите произведение к каждой модели. </a:t>
            </a:r>
          </a:p>
          <a:p>
            <a:pPr eaLnBrk="1" hangingPunct="1"/>
            <a:endParaRPr lang="ru-RU" altLang="ru-RU" sz="24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Чем похожи эти произведения? </a:t>
            </a:r>
          </a:p>
          <a:p>
            <a:pPr eaLnBrk="1" hangingPunct="1"/>
            <a:endParaRPr lang="ru-RU" altLang="ru-RU" sz="24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Чем отличаются?</a:t>
            </a:r>
          </a:p>
        </p:txBody>
      </p:sp>
      <p:grpSp>
        <p:nvGrpSpPr>
          <p:cNvPr id="9" name="Группа 12"/>
          <p:cNvGrpSpPr/>
          <p:nvPr/>
        </p:nvGrpSpPr>
        <p:grpSpPr>
          <a:xfrm>
            <a:off x="4931946" y="1760751"/>
            <a:ext cx="1172332" cy="1598559"/>
            <a:chOff x="857224" y="2000240"/>
            <a:chExt cx="1080000" cy="1440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4" name="Прямоугольник 13"/>
            <p:cNvSpPr/>
            <p:nvPr/>
          </p:nvSpPr>
          <p:spPr>
            <a:xfrm>
              <a:off x="857224" y="2000240"/>
              <a:ext cx="1080000" cy="144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5" name="Равнобедренный треугольник 14"/>
            <p:cNvSpPr>
              <a:spLocks noChangeAspect="1"/>
            </p:cNvSpPr>
            <p:nvPr/>
          </p:nvSpPr>
          <p:spPr>
            <a:xfrm>
              <a:off x="1066480" y="2428868"/>
              <a:ext cx="648000" cy="558621"/>
            </a:xfrm>
            <a:prstGeom prst="triangle">
              <a:avLst/>
            </a:prstGeom>
            <a:solidFill>
              <a:srgbClr val="FF00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25607" name="Группа 22"/>
          <p:cNvGrpSpPr>
            <a:grpSpLocks/>
          </p:cNvGrpSpPr>
          <p:nvPr/>
        </p:nvGrpSpPr>
        <p:grpSpPr bwMode="auto">
          <a:xfrm>
            <a:off x="6232525" y="1768475"/>
            <a:ext cx="1171575" cy="1598613"/>
            <a:chOff x="6278082" y="2703380"/>
            <a:chExt cx="1080000" cy="1440000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6278082" y="2703380"/>
              <a:ext cx="1080000" cy="144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6496131" y="3215316"/>
              <a:ext cx="646829" cy="427567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25608" name="Группа 24"/>
          <p:cNvGrpSpPr>
            <a:grpSpLocks/>
          </p:cNvGrpSpPr>
          <p:nvPr/>
        </p:nvGrpSpPr>
        <p:grpSpPr bwMode="auto">
          <a:xfrm>
            <a:off x="7462838" y="1768475"/>
            <a:ext cx="1171575" cy="1598613"/>
            <a:chOff x="7563966" y="2703380"/>
            <a:chExt cx="1080000" cy="1440000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7563966" y="2703380"/>
              <a:ext cx="1080000" cy="144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7786405" y="3072317"/>
              <a:ext cx="648292" cy="647786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25609" name="TextBox 25"/>
          <p:cNvSpPr txBox="1">
            <a:spLocks noChangeArrowheads="1"/>
          </p:cNvSpPr>
          <p:nvPr/>
        </p:nvSpPr>
        <p:spPr bwMode="auto">
          <a:xfrm>
            <a:off x="4835525" y="3375720"/>
            <a:ext cx="35718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 i="0" dirty="0">
                <a:latin typeface="Times New Roman" pitchFamily="18" charset="0"/>
                <a:cs typeface="Times New Roman" pitchFamily="18" charset="0"/>
              </a:rPr>
              <a:t>Выберите модель, подходящую к произведению.</a:t>
            </a: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rot="5400000">
            <a:off x="2178051" y="4178300"/>
            <a:ext cx="4787900" cy="3175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4598988" y="4808538"/>
            <a:ext cx="4286250" cy="1587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12" name="TextBox 29"/>
          <p:cNvSpPr txBox="1">
            <a:spLocks noChangeArrowheads="1"/>
          </p:cNvSpPr>
          <p:nvPr/>
        </p:nvSpPr>
        <p:spPr bwMode="auto">
          <a:xfrm>
            <a:off x="4613275" y="4891088"/>
            <a:ext cx="4419600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 i="0" dirty="0">
                <a:latin typeface="Times New Roman" pitchFamily="18" charset="0"/>
                <a:cs typeface="Times New Roman" pitchFamily="18" charset="0"/>
              </a:rPr>
              <a:t>Ещё одно применение: подбор произведений по жанру или теме в соответствии с моделью</a:t>
            </a:r>
            <a:r>
              <a:rPr lang="ru-RU" altLang="ru-RU" sz="2800" i="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25613" name="WordArt 19"/>
          <p:cNvSpPr>
            <a:spLocks noChangeArrowheads="1" noChangeShapeType="1" noTextEdit="1"/>
          </p:cNvSpPr>
          <p:nvPr/>
        </p:nvSpPr>
        <p:spPr bwMode="auto">
          <a:xfrm>
            <a:off x="539750" y="98425"/>
            <a:ext cx="8070850" cy="1009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endParaRPr lang="ru-RU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3366"/>
              </a:solidFill>
              <a:latin typeface="Times New Roman"/>
              <a:cs typeface="Times New Roman"/>
            </a:endParaRPr>
          </a:p>
        </p:txBody>
      </p:sp>
      <p:sp>
        <p:nvSpPr>
          <p:cNvPr id="25614" name="Заголовок 25"/>
          <p:cNvSpPr>
            <a:spLocks noGrp="1"/>
          </p:cNvSpPr>
          <p:nvPr>
            <p:ph type="title"/>
          </p:nvPr>
        </p:nvSpPr>
        <p:spPr>
          <a:xfrm>
            <a:off x="442913" y="71438"/>
            <a:ext cx="8229600" cy="1147762"/>
          </a:xfrm>
        </p:spPr>
        <p:txBody>
          <a:bodyPr/>
          <a:lstStyle/>
          <a:p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 модели обложки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3BCA0C-B39E-48A2-9D18-BED8CC724DD2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20597"/>
            <a:ext cx="3899349" cy="5024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365" y="708811"/>
            <a:ext cx="4957635" cy="5136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51758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487363" y="82550"/>
            <a:ext cx="8229600" cy="801688"/>
          </a:xfrm>
        </p:spPr>
        <p:txBody>
          <a:bodyPr/>
          <a:lstStyle/>
          <a:p>
            <a:pPr eaLnBrk="1" hangingPunct="1"/>
            <a:r>
              <a:rPr lang="ru-RU" altLang="ru-RU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строится модель-описание</a:t>
            </a:r>
          </a:p>
        </p:txBody>
      </p:sp>
      <p:sp>
        <p:nvSpPr>
          <p:cNvPr id="4" name="Овал 3"/>
          <p:cNvSpPr/>
          <p:nvPr/>
        </p:nvSpPr>
        <p:spPr>
          <a:xfrm>
            <a:off x="1071563" y="2857500"/>
            <a:ext cx="2857500" cy="2786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Обозначение - заместитель героя</a:t>
            </a:r>
          </a:p>
        </p:txBody>
      </p:sp>
      <p:sp>
        <p:nvSpPr>
          <p:cNvPr id="5" name="Дуга 4"/>
          <p:cNvSpPr/>
          <p:nvPr/>
        </p:nvSpPr>
        <p:spPr>
          <a:xfrm>
            <a:off x="642938" y="1428750"/>
            <a:ext cx="7840662" cy="5143500"/>
          </a:xfrm>
          <a:prstGeom prst="arc">
            <a:avLst>
              <a:gd name="adj1" fmla="val 1809361"/>
              <a:gd name="adj2" fmla="val 17916586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14313" y="928688"/>
            <a:ext cx="2803525" cy="1071562"/>
          </a:xfrm>
          <a:prstGeom prst="wedgeRoundRectCallout">
            <a:avLst>
              <a:gd name="adj1" fmla="val -8088"/>
              <a:gd name="adj2" fmla="val 9344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Круг принадлежности герою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625850" y="1571625"/>
            <a:ext cx="1731963" cy="10001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Свойство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714875" y="4214813"/>
            <a:ext cx="1625600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Действие</a:t>
            </a:r>
          </a:p>
        </p:txBody>
      </p:sp>
      <p:sp>
        <p:nvSpPr>
          <p:cNvPr id="27656" name="TextBox 12"/>
          <p:cNvSpPr txBox="1">
            <a:spLocks noChangeArrowheads="1"/>
          </p:cNvSpPr>
          <p:nvPr/>
        </p:nvSpPr>
        <p:spPr bwMode="auto">
          <a:xfrm>
            <a:off x="3000375" y="5715000"/>
            <a:ext cx="2268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Опорные слова</a:t>
            </a:r>
          </a:p>
        </p:txBody>
      </p:sp>
      <p:cxnSp>
        <p:nvCxnSpPr>
          <p:cNvPr id="16" name="Shape 15"/>
          <p:cNvCxnSpPr>
            <a:stCxn id="7" idx="3"/>
            <a:endCxn id="22" idx="0"/>
          </p:cNvCxnSpPr>
          <p:nvPr/>
        </p:nvCxnSpPr>
        <p:spPr>
          <a:xfrm>
            <a:off x="5357813" y="2071688"/>
            <a:ext cx="1320800" cy="1285875"/>
          </a:xfrm>
          <a:prstGeom prst="bentConnector2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Соединительная линия уступом 25"/>
          <p:cNvCxnSpPr>
            <a:stCxn id="22" idx="3"/>
            <a:endCxn id="10" idx="3"/>
          </p:cNvCxnSpPr>
          <p:nvPr/>
        </p:nvCxnSpPr>
        <p:spPr>
          <a:xfrm flipH="1">
            <a:off x="6340475" y="3714750"/>
            <a:ext cx="1160463" cy="893763"/>
          </a:xfrm>
          <a:prstGeom prst="bentConnector3">
            <a:avLst>
              <a:gd name="adj1" fmla="val -19699"/>
            </a:avLst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Скругленный прямоугольник 26"/>
          <p:cNvSpPr/>
          <p:nvPr/>
        </p:nvSpPr>
        <p:spPr>
          <a:xfrm>
            <a:off x="3929063" y="3071813"/>
            <a:ext cx="1482725" cy="7143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Свойство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5286375" y="5143500"/>
            <a:ext cx="1625600" cy="7858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Действие</a:t>
            </a:r>
          </a:p>
        </p:txBody>
      </p:sp>
      <p:sp>
        <p:nvSpPr>
          <p:cNvPr id="17" name="Прямоугольная выноска 16"/>
          <p:cNvSpPr/>
          <p:nvPr/>
        </p:nvSpPr>
        <p:spPr>
          <a:xfrm>
            <a:off x="7286625" y="1714500"/>
            <a:ext cx="1643063" cy="1000125"/>
          </a:xfrm>
          <a:prstGeom prst="wedgeRectCallout">
            <a:avLst>
              <a:gd name="adj1" fmla="val -87959"/>
              <a:gd name="adj2" fmla="val 645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Действие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857875" y="3357563"/>
            <a:ext cx="1643063" cy="7143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Свойство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Содержимое 27" descr="Заяц и Ёж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2928926" y="2815431"/>
            <a:ext cx="4162425" cy="2095500"/>
          </a:xfrm>
          <a:effectLst>
            <a:softEdge rad="112500"/>
          </a:effectLst>
        </p:spPr>
      </p:pic>
      <p:sp>
        <p:nvSpPr>
          <p:cNvPr id="28675" name="TextBox 30"/>
          <p:cNvSpPr txBox="1">
            <a:spLocks noChangeArrowheads="1"/>
          </p:cNvSpPr>
          <p:nvPr/>
        </p:nvSpPr>
        <p:spPr bwMode="auto">
          <a:xfrm>
            <a:off x="214313" y="1285875"/>
            <a:ext cx="5581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Сказка Братьев Гримм «Заяц и Ёж»</a:t>
            </a:r>
          </a:p>
        </p:txBody>
      </p:sp>
      <p:sp>
        <p:nvSpPr>
          <p:cNvPr id="29" name="Овал 28"/>
          <p:cNvSpPr/>
          <p:nvPr/>
        </p:nvSpPr>
        <p:spPr>
          <a:xfrm>
            <a:off x="179388" y="1714500"/>
            <a:ext cx="4214812" cy="44862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785813" y="3571875"/>
            <a:ext cx="1500187" cy="4286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Заботливый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1571625" y="2071688"/>
            <a:ext cx="1285875" cy="4286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Вежливый</a:t>
            </a: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714375" y="2714625"/>
            <a:ext cx="1571625" cy="4286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Приветливый</a:t>
            </a: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1071563" y="4429125"/>
            <a:ext cx="1500187" cy="4286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Умный</a:t>
            </a: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1714500" y="5214938"/>
            <a:ext cx="1428750" cy="4286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Хитрый</a:t>
            </a:r>
          </a:p>
        </p:txBody>
      </p:sp>
      <p:grpSp>
        <p:nvGrpSpPr>
          <p:cNvPr id="28682" name="Группа 42"/>
          <p:cNvGrpSpPr>
            <a:grpSpLocks/>
          </p:cNvGrpSpPr>
          <p:nvPr/>
        </p:nvGrpSpPr>
        <p:grpSpPr bwMode="auto">
          <a:xfrm>
            <a:off x="4427538" y="1412875"/>
            <a:ext cx="4429125" cy="4572000"/>
            <a:chOff x="4429124" y="1285860"/>
            <a:chExt cx="4429156" cy="4572032"/>
          </a:xfrm>
        </p:grpSpPr>
        <p:sp>
          <p:nvSpPr>
            <p:cNvPr id="30" name="Овал 29"/>
            <p:cNvSpPr/>
            <p:nvPr/>
          </p:nvSpPr>
          <p:spPr>
            <a:xfrm>
              <a:off x="4429124" y="1285860"/>
              <a:ext cx="4429156" cy="457203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0" name="Скругленный прямоугольник 19"/>
            <p:cNvSpPr/>
            <p:nvPr/>
          </p:nvSpPr>
          <p:spPr>
            <a:xfrm>
              <a:off x="5643569" y="1643051"/>
              <a:ext cx="1714512" cy="42862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Невежливый</a:t>
              </a:r>
            </a:p>
          </p:txBody>
        </p:sp>
        <p:sp>
          <p:nvSpPr>
            <p:cNvPr id="21" name="Скругленный прямоугольник 20"/>
            <p:cNvSpPr/>
            <p:nvPr/>
          </p:nvSpPr>
          <p:spPr>
            <a:xfrm>
              <a:off x="6938979" y="2357431"/>
              <a:ext cx="1347797" cy="42862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Важный</a:t>
              </a:r>
            </a:p>
          </p:txBody>
        </p:sp>
        <p:sp>
          <p:nvSpPr>
            <p:cNvPr id="22" name="Скругленный прямоугольник 21"/>
            <p:cNvSpPr/>
            <p:nvPr/>
          </p:nvSpPr>
          <p:spPr>
            <a:xfrm>
              <a:off x="7429520" y="3286124"/>
              <a:ext cx="1143008" cy="42862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Гордый</a:t>
              </a:r>
            </a:p>
          </p:txBody>
        </p:sp>
        <p:sp>
          <p:nvSpPr>
            <p:cNvPr id="23" name="Скругленный прямоугольник 22"/>
            <p:cNvSpPr/>
            <p:nvPr/>
          </p:nvSpPr>
          <p:spPr>
            <a:xfrm>
              <a:off x="7072329" y="4143380"/>
              <a:ext cx="1143008" cy="42862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Грубый</a:t>
              </a:r>
            </a:p>
          </p:txBody>
        </p:sp>
        <p:sp>
          <p:nvSpPr>
            <p:cNvPr id="24" name="Скругленный прямоугольник 23"/>
            <p:cNvSpPr/>
            <p:nvPr/>
          </p:nvSpPr>
          <p:spPr>
            <a:xfrm>
              <a:off x="6215073" y="4929199"/>
              <a:ext cx="1143008" cy="42862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Глупый</a:t>
              </a:r>
            </a:p>
          </p:txBody>
        </p:sp>
      </p:grpSp>
      <p:sp>
        <p:nvSpPr>
          <p:cNvPr id="28683" name="TextBox 44"/>
          <p:cNvSpPr txBox="1">
            <a:spLocks noChangeArrowheads="1"/>
          </p:cNvSpPr>
          <p:nvPr/>
        </p:nvSpPr>
        <p:spPr bwMode="auto">
          <a:xfrm>
            <a:off x="2195513" y="6165850"/>
            <a:ext cx="65897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 - описание: два героя и их свойства</a:t>
            </a:r>
          </a:p>
        </p:txBody>
      </p:sp>
      <p:sp>
        <p:nvSpPr>
          <p:cNvPr id="28684" name="WordArt 20"/>
          <p:cNvSpPr>
            <a:spLocks noChangeArrowheads="1" noChangeShapeType="1" noTextEdit="1"/>
          </p:cNvSpPr>
          <p:nvPr/>
        </p:nvSpPr>
        <p:spPr bwMode="auto">
          <a:xfrm>
            <a:off x="1500187" y="332656"/>
            <a:ext cx="6959601" cy="86409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endParaRPr lang="ru-RU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99593" y="188640"/>
            <a:ext cx="73141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- описание</a:t>
            </a:r>
            <a:endParaRPr lang="ru-RU" sz="3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41" name="AutoShape 9"/>
          <p:cNvSpPr>
            <a:spLocks noChangeArrowheads="1"/>
          </p:cNvSpPr>
          <p:nvPr/>
        </p:nvSpPr>
        <p:spPr bwMode="auto">
          <a:xfrm>
            <a:off x="3357563" y="1928813"/>
            <a:ext cx="2500312" cy="214312"/>
          </a:xfrm>
          <a:prstGeom prst="rightArrow">
            <a:avLst>
              <a:gd name="adj1" fmla="val 50000"/>
              <a:gd name="adj2" fmla="val 258342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4042" name="AutoShape 10"/>
          <p:cNvSpPr>
            <a:spLocks noChangeArrowheads="1"/>
          </p:cNvSpPr>
          <p:nvPr/>
        </p:nvSpPr>
        <p:spPr bwMode="auto">
          <a:xfrm rot="19684467" flipV="1">
            <a:off x="1416050" y="3455988"/>
            <a:ext cx="5114925" cy="207962"/>
          </a:xfrm>
          <a:prstGeom prst="rightArrow">
            <a:avLst>
              <a:gd name="adj1" fmla="val 50000"/>
              <a:gd name="adj2" fmla="val 388859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4043" name="AutoShape 11"/>
          <p:cNvSpPr>
            <a:spLocks noChangeArrowheads="1"/>
          </p:cNvSpPr>
          <p:nvPr/>
        </p:nvSpPr>
        <p:spPr bwMode="auto">
          <a:xfrm rot="10800000">
            <a:off x="2916238" y="5084763"/>
            <a:ext cx="3168650" cy="242887"/>
          </a:xfrm>
          <a:prstGeom prst="rightArrow">
            <a:avLst>
              <a:gd name="adj1" fmla="val 50000"/>
              <a:gd name="adj2" fmla="val 333634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4044" name="AutoShape 12"/>
          <p:cNvSpPr>
            <a:spLocks noChangeArrowheads="1"/>
          </p:cNvSpPr>
          <p:nvPr/>
        </p:nvSpPr>
        <p:spPr bwMode="auto">
          <a:xfrm>
            <a:off x="2928938" y="5357813"/>
            <a:ext cx="3227387" cy="231775"/>
          </a:xfrm>
          <a:prstGeom prst="rightArrow">
            <a:avLst>
              <a:gd name="adj1" fmla="val 50000"/>
              <a:gd name="adj2" fmla="val 528492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4045" name="AutoShape 13"/>
          <p:cNvSpPr>
            <a:spLocks noChangeArrowheads="1"/>
          </p:cNvSpPr>
          <p:nvPr/>
        </p:nvSpPr>
        <p:spPr bwMode="auto">
          <a:xfrm rot="-5400000">
            <a:off x="5331619" y="3383757"/>
            <a:ext cx="2357437" cy="304800"/>
          </a:xfrm>
          <a:prstGeom prst="rightArrow">
            <a:avLst>
              <a:gd name="adj1" fmla="val 50000"/>
              <a:gd name="adj2" fmla="val 23124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0727" name="Прямоугольная выноска 16"/>
          <p:cNvSpPr>
            <a:spLocks noChangeArrowheads="1"/>
          </p:cNvSpPr>
          <p:nvPr/>
        </p:nvSpPr>
        <p:spPr bwMode="auto">
          <a:xfrm>
            <a:off x="6877050" y="3068638"/>
            <a:ext cx="2124075" cy="1000125"/>
          </a:xfrm>
          <a:prstGeom prst="wedgeRectCallout">
            <a:avLst>
              <a:gd name="adj1" fmla="val -59491"/>
              <a:gd name="adj2" fmla="val 71588"/>
            </a:avLst>
          </a:prstGeom>
          <a:solidFill>
            <a:schemeClr val="accent1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ЖЕЛАЕТ СЧАСЛИВОГО ПУТИ</a:t>
            </a:r>
          </a:p>
        </p:txBody>
      </p:sp>
      <p:sp>
        <p:nvSpPr>
          <p:cNvPr id="30728" name="Прямоугольная выноска 16"/>
          <p:cNvSpPr>
            <a:spLocks noChangeArrowheads="1"/>
          </p:cNvSpPr>
          <p:nvPr/>
        </p:nvSpPr>
        <p:spPr bwMode="auto">
          <a:xfrm>
            <a:off x="3779838" y="3860800"/>
            <a:ext cx="2232025" cy="1000125"/>
          </a:xfrm>
          <a:prstGeom prst="wedgeRectCallout">
            <a:avLst>
              <a:gd name="adj1" fmla="val 3625"/>
              <a:gd name="adj2" fmla="val 74287"/>
            </a:avLst>
          </a:prstGeom>
          <a:solidFill>
            <a:schemeClr val="accent1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СПРАШИВАЕТ, 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ПРИКАЗЫВАЕТ</a:t>
            </a:r>
          </a:p>
        </p:txBody>
      </p:sp>
      <p:sp>
        <p:nvSpPr>
          <p:cNvPr id="30729" name="Прямоугольная выноска 16"/>
          <p:cNvSpPr>
            <a:spLocks noChangeArrowheads="1"/>
          </p:cNvSpPr>
          <p:nvPr/>
        </p:nvSpPr>
        <p:spPr bwMode="auto">
          <a:xfrm>
            <a:off x="395288" y="2997200"/>
            <a:ext cx="2087562" cy="1000125"/>
          </a:xfrm>
          <a:prstGeom prst="wedgeRectCallout">
            <a:avLst>
              <a:gd name="adj1" fmla="val 83690"/>
              <a:gd name="adj2" fmla="val 53810"/>
            </a:avLst>
          </a:prstGeom>
          <a:solidFill>
            <a:schemeClr val="accent1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ЗАШВЫРЯЛИ ШАПКАМИ</a:t>
            </a:r>
          </a:p>
        </p:txBody>
      </p:sp>
      <p:sp>
        <p:nvSpPr>
          <p:cNvPr id="30730" name="Прямоугольная выноска 16"/>
          <p:cNvSpPr>
            <a:spLocks noChangeArrowheads="1"/>
          </p:cNvSpPr>
          <p:nvPr/>
        </p:nvSpPr>
        <p:spPr bwMode="auto">
          <a:xfrm>
            <a:off x="4643438" y="260350"/>
            <a:ext cx="2736850" cy="1000125"/>
          </a:xfrm>
          <a:prstGeom prst="wedgeRectCallout">
            <a:avLst>
              <a:gd name="adj1" fmla="val -56208"/>
              <a:gd name="adj2" fmla="val 111903"/>
            </a:avLst>
          </a:prstGeom>
          <a:solidFill>
            <a:schemeClr val="accent1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выпускала утят из виду, бросалась спасать</a:t>
            </a:r>
          </a:p>
        </p:txBody>
      </p:sp>
      <p:sp>
        <p:nvSpPr>
          <p:cNvPr id="30731" name="Text Box 25"/>
          <p:cNvSpPr txBox="1">
            <a:spLocks noChangeArrowheads="1"/>
          </p:cNvSpPr>
          <p:nvPr/>
        </p:nvSpPr>
        <p:spPr bwMode="auto">
          <a:xfrm>
            <a:off x="32412" y="159061"/>
            <a:ext cx="442798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М. Пришвин 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«Ребята и утята»</a:t>
            </a:r>
          </a:p>
        </p:txBody>
      </p:sp>
      <p:sp>
        <p:nvSpPr>
          <p:cNvPr id="30732" name="Прямоугольная выноска 16"/>
          <p:cNvSpPr>
            <a:spLocks noChangeArrowheads="1"/>
          </p:cNvSpPr>
          <p:nvPr/>
        </p:nvSpPr>
        <p:spPr bwMode="auto">
          <a:xfrm>
            <a:off x="5148263" y="5661025"/>
            <a:ext cx="2087562" cy="1000125"/>
          </a:xfrm>
          <a:prstGeom prst="wedgeRectCallout">
            <a:avLst>
              <a:gd name="adj1" fmla="val -82472"/>
              <a:gd name="adj2" fmla="val -57301"/>
            </a:avLst>
          </a:prstGeom>
          <a:solidFill>
            <a:schemeClr val="accent1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ВЫПОЛНЯЮТ ПРИКАЗ</a:t>
            </a:r>
          </a:p>
        </p:txBody>
      </p:sp>
      <p:sp>
        <p:nvSpPr>
          <p:cNvPr id="4" name="Овал 3"/>
          <p:cNvSpPr/>
          <p:nvPr/>
        </p:nvSpPr>
        <p:spPr>
          <a:xfrm>
            <a:off x="468313" y="1484313"/>
            <a:ext cx="2879725" cy="10572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УТОЧКА</a:t>
            </a:r>
          </a:p>
        </p:txBody>
      </p:sp>
      <p:sp>
        <p:nvSpPr>
          <p:cNvPr id="7" name="Овал 3"/>
          <p:cNvSpPr/>
          <p:nvPr/>
        </p:nvSpPr>
        <p:spPr>
          <a:xfrm>
            <a:off x="5867400" y="1412875"/>
            <a:ext cx="3097213" cy="10572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УТЯТА</a:t>
            </a:r>
          </a:p>
        </p:txBody>
      </p:sp>
      <p:sp>
        <p:nvSpPr>
          <p:cNvPr id="8" name="Овал 3"/>
          <p:cNvSpPr/>
          <p:nvPr/>
        </p:nvSpPr>
        <p:spPr>
          <a:xfrm>
            <a:off x="250825" y="4941888"/>
            <a:ext cx="2555875" cy="984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РЕБЯТА</a:t>
            </a:r>
          </a:p>
        </p:txBody>
      </p:sp>
      <p:sp>
        <p:nvSpPr>
          <p:cNvPr id="9" name="Овал 3"/>
          <p:cNvSpPr/>
          <p:nvPr/>
        </p:nvSpPr>
        <p:spPr>
          <a:xfrm>
            <a:off x="6156325" y="4581525"/>
            <a:ext cx="2555875" cy="984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4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44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44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000"/>
                                        <p:tgtEl>
                                          <p:spTgt spid="44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44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1" grpId="0" animBg="1"/>
      <p:bldP spid="44042" grpId="0" animBg="1"/>
      <p:bldP spid="44043" grpId="0" animBg="1"/>
      <p:bldP spid="44044" grpId="0" animBg="1"/>
      <p:bldP spid="4404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Содержимое 2"/>
          <p:cNvSpPr>
            <a:spLocks noGrp="1"/>
          </p:cNvSpPr>
          <p:nvPr>
            <p:ph idx="1"/>
          </p:nvPr>
        </p:nvSpPr>
        <p:spPr>
          <a:xfrm>
            <a:off x="827584" y="908721"/>
            <a:ext cx="7704856" cy="4968552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ru-RU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Моделирование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целенаправленный информационный процесс, обеспечивающий получение новой информации об объекте, его свойствах и поведении с помощью модели.</a:t>
            </a:r>
            <a:r>
              <a:rPr lang="ru-RU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</a:t>
            </a: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упрощенное материальное или информационное представление (образ) реального объекта, частично воспроизводящее объект, его свойства и поведение. </a:t>
            </a:r>
            <a:r>
              <a:rPr lang="ru-RU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моделирования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новая информация о существующем объекте, его свойствах и поведении, либо прогноз свойств и поведения конкретной новой, ранее не существовавшей, модификации объекта. </a:t>
            </a:r>
            <a:endParaRPr lang="ru-RU" altLang="ru-RU" dirty="0"/>
          </a:p>
        </p:txBody>
      </p:sp>
      <p:sp>
        <p:nvSpPr>
          <p:cNvPr id="6148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6159736-C09C-4238-B7E4-A9977C2D0EF8}" type="slidenum">
              <a:rPr lang="ru-RU" altLang="ru-RU" i="0" smtClean="0"/>
              <a:pPr eaLnBrk="1" hangingPunct="1"/>
              <a:t>2</a:t>
            </a:fld>
            <a:endParaRPr lang="ru-RU" altLang="ru-RU" i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3"/>
          <p:cNvSpPr>
            <a:spLocks noGrp="1"/>
          </p:cNvSpPr>
          <p:nvPr>
            <p:ph type="title"/>
          </p:nvPr>
        </p:nvSpPr>
        <p:spPr>
          <a:xfrm>
            <a:off x="457200" y="127000"/>
            <a:ext cx="8229600" cy="714375"/>
          </a:xfrm>
        </p:spPr>
        <p:txBody>
          <a:bodyPr/>
          <a:lstStyle/>
          <a:p>
            <a:pPr eaLnBrk="1" hangingPunct="1"/>
            <a:r>
              <a:rPr lang="ru-RU" altLang="ru-RU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модели-сравнения</a:t>
            </a:r>
          </a:p>
        </p:txBody>
      </p:sp>
      <p:grpSp>
        <p:nvGrpSpPr>
          <p:cNvPr id="31747" name="Группа 11"/>
          <p:cNvGrpSpPr>
            <a:grpSpLocks/>
          </p:cNvGrpSpPr>
          <p:nvPr/>
        </p:nvGrpSpPr>
        <p:grpSpPr bwMode="auto">
          <a:xfrm>
            <a:off x="133350" y="2214563"/>
            <a:ext cx="5081588" cy="3786187"/>
            <a:chOff x="132704" y="1785926"/>
            <a:chExt cx="5082242" cy="3786232"/>
          </a:xfrm>
        </p:grpSpPr>
        <p:sp>
          <p:nvSpPr>
            <p:cNvPr id="5" name="Дуга 4"/>
            <p:cNvSpPr/>
            <p:nvPr/>
          </p:nvSpPr>
          <p:spPr>
            <a:xfrm>
              <a:off x="285124" y="1785926"/>
              <a:ext cx="4929822" cy="3786232"/>
            </a:xfrm>
            <a:prstGeom prst="arc">
              <a:avLst>
                <a:gd name="adj1" fmla="val 16522151"/>
                <a:gd name="adj2" fmla="val 8921021"/>
              </a:avLst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b="1" dirty="0"/>
            </a:p>
          </p:txBody>
        </p:sp>
        <p:sp>
          <p:nvSpPr>
            <p:cNvPr id="7" name="Овал 6"/>
            <p:cNvSpPr/>
            <p:nvPr/>
          </p:nvSpPr>
          <p:spPr>
            <a:xfrm>
              <a:off x="1285377" y="3429008"/>
              <a:ext cx="2000507" cy="193994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i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Первый герой</a:t>
              </a:r>
            </a:p>
          </p:txBody>
        </p:sp>
        <p:sp>
          <p:nvSpPr>
            <p:cNvPr id="31757" name="TextBox 8"/>
            <p:cNvSpPr txBox="1">
              <a:spLocks noChangeArrowheads="1"/>
            </p:cNvSpPr>
            <p:nvPr/>
          </p:nvSpPr>
          <p:spPr bwMode="auto">
            <a:xfrm>
              <a:off x="132704" y="2214548"/>
              <a:ext cx="3439157" cy="831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alt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Свойства и действия первого героя</a:t>
              </a:r>
            </a:p>
          </p:txBody>
        </p:sp>
      </p:grpSp>
      <p:grpSp>
        <p:nvGrpSpPr>
          <p:cNvPr id="31748" name="Группа 12"/>
          <p:cNvGrpSpPr>
            <a:grpSpLocks/>
          </p:cNvGrpSpPr>
          <p:nvPr/>
        </p:nvGrpSpPr>
        <p:grpSpPr bwMode="auto">
          <a:xfrm>
            <a:off x="3500438" y="1571625"/>
            <a:ext cx="5540375" cy="4071938"/>
            <a:chOff x="3500422" y="1500159"/>
            <a:chExt cx="5540370" cy="4143418"/>
          </a:xfrm>
        </p:grpSpPr>
        <p:sp>
          <p:nvSpPr>
            <p:cNvPr id="6" name="Дуга 5"/>
            <p:cNvSpPr/>
            <p:nvPr/>
          </p:nvSpPr>
          <p:spPr>
            <a:xfrm>
              <a:off x="3500422" y="1500159"/>
              <a:ext cx="5429245" cy="4143418"/>
            </a:xfrm>
            <a:prstGeom prst="arc">
              <a:avLst>
                <a:gd name="adj1" fmla="val 4561146"/>
                <a:gd name="adj2" fmla="val 20241483"/>
              </a:avLst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5357795" y="1715003"/>
              <a:ext cx="2000248" cy="19287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i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Второй герой</a:t>
              </a:r>
            </a:p>
          </p:txBody>
        </p:sp>
        <p:sp>
          <p:nvSpPr>
            <p:cNvPr id="31754" name="TextBox 9"/>
            <p:cNvSpPr txBox="1">
              <a:spLocks noChangeArrowheads="1"/>
            </p:cNvSpPr>
            <p:nvPr/>
          </p:nvSpPr>
          <p:spPr bwMode="auto">
            <a:xfrm>
              <a:off x="5604394" y="3581853"/>
              <a:ext cx="3436398" cy="845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alt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Свойства и действия второго героя</a:t>
              </a:r>
            </a:p>
          </p:txBody>
        </p:sp>
      </p:grpSp>
      <p:sp>
        <p:nvSpPr>
          <p:cNvPr id="31749" name="TextBox 10"/>
          <p:cNvSpPr txBox="1">
            <a:spLocks noChangeArrowheads="1"/>
          </p:cNvSpPr>
          <p:nvPr/>
        </p:nvSpPr>
        <p:spPr bwMode="auto">
          <a:xfrm>
            <a:off x="3714750" y="3143250"/>
            <a:ext cx="14287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черты героев</a:t>
            </a:r>
          </a:p>
        </p:txBody>
      </p:sp>
      <p:sp>
        <p:nvSpPr>
          <p:cNvPr id="31750" name="TextBox 13"/>
          <p:cNvSpPr txBox="1">
            <a:spLocks noChangeArrowheads="1"/>
          </p:cNvSpPr>
          <p:nvPr/>
        </p:nvSpPr>
        <p:spPr bwMode="auto">
          <a:xfrm>
            <a:off x="88900" y="873125"/>
            <a:ext cx="555466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Модель-сравнение составляется из двух и более моделей-описаний</a:t>
            </a:r>
          </a:p>
        </p:txBody>
      </p:sp>
      <p:sp>
        <p:nvSpPr>
          <p:cNvPr id="31751" name="TextBox 14"/>
          <p:cNvSpPr txBox="1">
            <a:spLocks noChangeArrowheads="1"/>
          </p:cNvSpPr>
          <p:nvPr/>
        </p:nvSpPr>
        <p:spPr bwMode="auto">
          <a:xfrm>
            <a:off x="857250" y="5903913"/>
            <a:ext cx="82867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сравнить героев, события, поведение, литературные жанры.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457200" y="68263"/>
            <a:ext cx="8229600" cy="565150"/>
          </a:xfrm>
        </p:spPr>
        <p:txBody>
          <a:bodyPr/>
          <a:lstStyle/>
          <a:p>
            <a:pPr eaLnBrk="1" hangingPunct="1"/>
            <a:r>
              <a:rPr lang="ru-RU" alt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- сравнение</a:t>
            </a:r>
          </a:p>
        </p:txBody>
      </p:sp>
      <p:pic>
        <p:nvPicPr>
          <p:cNvPr id="32771" name="Содержимое 7" descr="Собака маленькая чёрная.pn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00375" y="3341688"/>
            <a:ext cx="1214438" cy="1658937"/>
          </a:xfrm>
        </p:spPr>
      </p:pic>
      <p:pic>
        <p:nvPicPr>
          <p:cNvPr id="32772" name="Содержимое 9" descr="Собака большая серая.pn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1471613"/>
            <a:ext cx="2743200" cy="2743200"/>
          </a:xfrm>
        </p:spPr>
      </p:pic>
      <p:sp>
        <p:nvSpPr>
          <p:cNvPr id="5" name="Дуга 4"/>
          <p:cNvSpPr/>
          <p:nvPr/>
        </p:nvSpPr>
        <p:spPr>
          <a:xfrm>
            <a:off x="2857500" y="1285875"/>
            <a:ext cx="1500188" cy="5072063"/>
          </a:xfrm>
          <a:prstGeom prst="arc">
            <a:avLst>
              <a:gd name="adj1" fmla="val 16780918"/>
              <a:gd name="adj2" fmla="val 5050594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Дуга 5"/>
          <p:cNvSpPr/>
          <p:nvPr/>
        </p:nvSpPr>
        <p:spPr>
          <a:xfrm>
            <a:off x="4572000" y="1428750"/>
            <a:ext cx="1357313" cy="4857750"/>
          </a:xfrm>
          <a:prstGeom prst="arc">
            <a:avLst>
              <a:gd name="adj1" fmla="val 5477223"/>
              <a:gd name="adj2" fmla="val 1580419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643063" y="5429250"/>
            <a:ext cx="2071687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Старалась загородить собой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33350" y="4500563"/>
            <a:ext cx="1385888" cy="4984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Выскочила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731963" y="4589463"/>
            <a:ext cx="928687" cy="5000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Лаяла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42875" y="5143500"/>
            <a:ext cx="1357313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отступала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786313" y="4000500"/>
            <a:ext cx="1928812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Выскочила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500938" y="5286375"/>
            <a:ext cx="1500187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Кинулась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786563" y="4857750"/>
            <a:ext cx="1785937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Бросилась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715000" y="4429125"/>
            <a:ext cx="1500188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Залаяла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929188" y="5229225"/>
            <a:ext cx="1874837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Растерялась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215063" y="5857875"/>
            <a:ext cx="1857375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Удивилась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929438" y="6286500"/>
            <a:ext cx="1785937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тронула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09538" y="2430463"/>
            <a:ext cx="1143000" cy="2857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Хромая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25413" y="2959100"/>
            <a:ext cx="1143000" cy="2857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Грязная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17475" y="1998980"/>
            <a:ext cx="1143000" cy="2857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Худая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716088" y="3987800"/>
            <a:ext cx="1285875" cy="5000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Пугливая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88900" y="3362325"/>
            <a:ext cx="1489075" cy="5159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Маленькая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714500" y="3500438"/>
            <a:ext cx="1176338" cy="393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Чёрная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117475" y="3987800"/>
            <a:ext cx="1416050" cy="4048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Слабая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725613" y="1978025"/>
            <a:ext cx="1812925" cy="2936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Поправилась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697038" y="2359025"/>
            <a:ext cx="2387600" cy="517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Перестала хромать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1725613" y="2959100"/>
            <a:ext cx="2506662" cy="4699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Блестящая и пушистая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2776538" y="4916488"/>
            <a:ext cx="1357312" cy="428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Бросилась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500813" y="1571625"/>
            <a:ext cx="1500187" cy="2857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Большая</a:t>
            </a: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7429500" y="2000250"/>
            <a:ext cx="1143000" cy="2857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Серая</a:t>
            </a: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7572375" y="3071813"/>
            <a:ext cx="1428750" cy="2857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Сильная</a:t>
            </a: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7358063" y="2500313"/>
            <a:ext cx="1571625" cy="2857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Огромная</a:t>
            </a: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7286625" y="3643313"/>
            <a:ext cx="1571625" cy="2857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Страшная</a:t>
            </a:r>
          </a:p>
        </p:txBody>
      </p:sp>
      <p:sp>
        <p:nvSpPr>
          <p:cNvPr id="32802" name="TextBox 41"/>
          <p:cNvSpPr txBox="1">
            <a:spLocks noChangeArrowheads="1"/>
          </p:cNvSpPr>
          <p:nvPr/>
        </p:nvSpPr>
        <p:spPr bwMode="auto">
          <a:xfrm>
            <a:off x="125413" y="727075"/>
            <a:ext cx="6858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 Валентины </a:t>
            </a:r>
            <a:r>
              <a:rPr lang="ru-RU" alt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Чаплиной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«Мушка»</a:t>
            </a:r>
          </a:p>
        </p:txBody>
      </p:sp>
      <p:sp>
        <p:nvSpPr>
          <p:cNvPr id="32803" name="TextBox 42"/>
          <p:cNvSpPr txBox="1">
            <a:spLocks noChangeArrowheads="1"/>
          </p:cNvSpPr>
          <p:nvPr/>
        </p:nvSpPr>
        <p:spPr bwMode="auto">
          <a:xfrm>
            <a:off x="176213" y="1165225"/>
            <a:ext cx="33337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0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Забота, дружба, любовь</a:t>
            </a:r>
          </a:p>
        </p:txBody>
      </p:sp>
      <p:sp>
        <p:nvSpPr>
          <p:cNvPr id="32804" name="TextBox 43"/>
          <p:cNvSpPr txBox="1">
            <a:spLocks noChangeArrowheads="1"/>
          </p:cNvSpPr>
          <p:nvPr/>
        </p:nvSpPr>
        <p:spPr bwMode="auto">
          <a:xfrm>
            <a:off x="58738" y="6337300"/>
            <a:ext cx="55149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Преданность, благодарность, храбрость</a:t>
            </a:r>
          </a:p>
        </p:txBody>
      </p:sp>
      <p:cxnSp>
        <p:nvCxnSpPr>
          <p:cNvPr id="51" name="Соединительная линия уступом 50"/>
          <p:cNvCxnSpPr>
            <a:stCxn id="24" idx="3"/>
          </p:cNvCxnSpPr>
          <p:nvPr/>
        </p:nvCxnSpPr>
        <p:spPr>
          <a:xfrm flipV="1">
            <a:off x="1260475" y="2137092"/>
            <a:ext cx="538163" cy="4763"/>
          </a:xfrm>
          <a:prstGeom prst="bentConnector3">
            <a:avLst>
              <a:gd name="adj1" fmla="val 50000"/>
            </a:avLst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Соединительная линия уступом 51"/>
          <p:cNvCxnSpPr/>
          <p:nvPr/>
        </p:nvCxnSpPr>
        <p:spPr>
          <a:xfrm>
            <a:off x="1268413" y="2551113"/>
            <a:ext cx="457200" cy="1587"/>
          </a:xfrm>
          <a:prstGeom prst="bentConnector3">
            <a:avLst>
              <a:gd name="adj1" fmla="val 50000"/>
            </a:avLst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Соединительная линия уступом 54"/>
          <p:cNvCxnSpPr>
            <a:stCxn id="23" idx="3"/>
          </p:cNvCxnSpPr>
          <p:nvPr/>
        </p:nvCxnSpPr>
        <p:spPr>
          <a:xfrm flipV="1">
            <a:off x="1268413" y="3097213"/>
            <a:ext cx="474662" cy="4762"/>
          </a:xfrm>
          <a:prstGeom prst="bentConnector3">
            <a:avLst>
              <a:gd name="adj1" fmla="val 50000"/>
            </a:avLst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808" name="TextBox 57"/>
          <p:cNvSpPr txBox="1">
            <a:spLocks noChangeArrowheads="1"/>
          </p:cNvSpPr>
          <p:nvPr/>
        </p:nvSpPr>
        <p:spPr bwMode="auto">
          <a:xfrm>
            <a:off x="73025" y="1566863"/>
            <a:ext cx="1343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Было</a:t>
            </a:r>
          </a:p>
        </p:txBody>
      </p:sp>
      <p:sp>
        <p:nvSpPr>
          <p:cNvPr id="32809" name="TextBox 58"/>
          <p:cNvSpPr txBox="1">
            <a:spLocks noChangeArrowheads="1"/>
          </p:cNvSpPr>
          <p:nvPr/>
        </p:nvSpPr>
        <p:spPr bwMode="auto">
          <a:xfrm>
            <a:off x="1976438" y="1547813"/>
            <a:ext cx="11207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Стало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4"/>
          <p:cNvSpPr txBox="1">
            <a:spLocks noChangeArrowheads="1"/>
          </p:cNvSpPr>
          <p:nvPr/>
        </p:nvSpPr>
        <p:spPr bwMode="auto">
          <a:xfrm>
            <a:off x="304800" y="76200"/>
            <a:ext cx="8610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3600" b="1" dirty="0">
                <a:solidFill>
                  <a:srgbClr val="663300"/>
                </a:solidFill>
              </a:rPr>
              <a:t> </a:t>
            </a:r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 - сравнение</a:t>
            </a:r>
          </a:p>
        </p:txBody>
      </p:sp>
      <p:sp>
        <p:nvSpPr>
          <p:cNvPr id="33795" name="Text Box 5"/>
          <p:cNvSpPr txBox="1">
            <a:spLocks noChangeArrowheads="1"/>
          </p:cNvSpPr>
          <p:nvPr/>
        </p:nvSpPr>
        <p:spPr bwMode="auto">
          <a:xfrm>
            <a:off x="512763" y="671513"/>
            <a:ext cx="8153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Мушки и опасной собаки</a:t>
            </a:r>
            <a:r>
              <a:rPr lang="ru-RU" altLang="ru-RU" sz="2800" b="1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9176" name="Line 24"/>
          <p:cNvSpPr>
            <a:spLocks noChangeShapeType="1"/>
          </p:cNvSpPr>
          <p:nvPr/>
        </p:nvSpPr>
        <p:spPr bwMode="auto">
          <a:xfrm flipH="1">
            <a:off x="2124075" y="5013325"/>
            <a:ext cx="1020763" cy="12239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77" name="Line 25"/>
          <p:cNvSpPr>
            <a:spLocks noChangeShapeType="1"/>
          </p:cNvSpPr>
          <p:nvPr/>
        </p:nvSpPr>
        <p:spPr bwMode="auto">
          <a:xfrm flipH="1">
            <a:off x="1979613" y="4797425"/>
            <a:ext cx="806450" cy="6477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78" name="Line 26"/>
          <p:cNvSpPr>
            <a:spLocks noChangeShapeType="1"/>
          </p:cNvSpPr>
          <p:nvPr/>
        </p:nvSpPr>
        <p:spPr bwMode="auto">
          <a:xfrm flipH="1">
            <a:off x="1979613" y="4572000"/>
            <a:ext cx="663575" cy="2254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79" name="Line 27"/>
          <p:cNvSpPr>
            <a:spLocks noChangeShapeType="1"/>
          </p:cNvSpPr>
          <p:nvPr/>
        </p:nvSpPr>
        <p:spPr bwMode="auto">
          <a:xfrm flipH="1" flipV="1">
            <a:off x="1979613" y="4076700"/>
            <a:ext cx="806450" cy="3524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82" name="Line 30"/>
          <p:cNvSpPr>
            <a:spLocks noChangeShapeType="1"/>
          </p:cNvSpPr>
          <p:nvPr/>
        </p:nvSpPr>
        <p:spPr bwMode="auto">
          <a:xfrm flipV="1">
            <a:off x="1979613" y="2276475"/>
            <a:ext cx="38163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83" name="Line 31"/>
          <p:cNvSpPr>
            <a:spLocks noChangeShapeType="1"/>
          </p:cNvSpPr>
          <p:nvPr/>
        </p:nvSpPr>
        <p:spPr bwMode="auto">
          <a:xfrm flipV="1">
            <a:off x="5940425" y="4076700"/>
            <a:ext cx="1079500" cy="9302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84" name="Line 32"/>
          <p:cNvSpPr>
            <a:spLocks noChangeShapeType="1"/>
          </p:cNvSpPr>
          <p:nvPr/>
        </p:nvSpPr>
        <p:spPr bwMode="auto">
          <a:xfrm flipV="1">
            <a:off x="6372225" y="4724400"/>
            <a:ext cx="863600" cy="3587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85" name="Line 33"/>
          <p:cNvSpPr>
            <a:spLocks noChangeShapeType="1"/>
          </p:cNvSpPr>
          <p:nvPr/>
        </p:nvSpPr>
        <p:spPr bwMode="auto">
          <a:xfrm flipV="1">
            <a:off x="6443663" y="5300663"/>
            <a:ext cx="792162" cy="1444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86" name="Line 34"/>
          <p:cNvSpPr>
            <a:spLocks noChangeShapeType="1"/>
          </p:cNvSpPr>
          <p:nvPr/>
        </p:nvSpPr>
        <p:spPr bwMode="auto">
          <a:xfrm>
            <a:off x="6443663" y="5661025"/>
            <a:ext cx="792162" cy="2889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468313" y="2133600"/>
            <a:ext cx="1800225" cy="3603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хромая</a:t>
            </a:r>
          </a:p>
        </p:txBody>
      </p:sp>
      <p:sp>
        <p:nvSpPr>
          <p:cNvPr id="2" name="Скругленный прямоугольник 35"/>
          <p:cNvSpPr/>
          <p:nvPr/>
        </p:nvSpPr>
        <p:spPr>
          <a:xfrm>
            <a:off x="468313" y="2636838"/>
            <a:ext cx="1727200" cy="4333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грязная</a:t>
            </a:r>
          </a:p>
        </p:txBody>
      </p:sp>
      <p:sp>
        <p:nvSpPr>
          <p:cNvPr id="3" name="Скругленный прямоугольник 35"/>
          <p:cNvSpPr/>
          <p:nvPr/>
        </p:nvSpPr>
        <p:spPr>
          <a:xfrm>
            <a:off x="512763" y="3198654"/>
            <a:ext cx="1727200" cy="4333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худая</a:t>
            </a:r>
          </a:p>
        </p:txBody>
      </p:sp>
      <p:sp>
        <p:nvSpPr>
          <p:cNvPr id="5" name="Скругленный прямоугольник 35"/>
          <p:cNvSpPr/>
          <p:nvPr/>
        </p:nvSpPr>
        <p:spPr>
          <a:xfrm>
            <a:off x="250825" y="3933825"/>
            <a:ext cx="1727200" cy="4333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пугливая</a:t>
            </a:r>
          </a:p>
        </p:txBody>
      </p:sp>
      <p:sp>
        <p:nvSpPr>
          <p:cNvPr id="6" name="Скругленный прямоугольник 35"/>
          <p:cNvSpPr/>
          <p:nvPr/>
        </p:nvSpPr>
        <p:spPr>
          <a:xfrm>
            <a:off x="250825" y="4508500"/>
            <a:ext cx="1727200" cy="4333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маленькая</a:t>
            </a:r>
          </a:p>
        </p:txBody>
      </p:sp>
      <p:sp>
        <p:nvSpPr>
          <p:cNvPr id="7" name="Скругленный прямоугольник 35"/>
          <p:cNvSpPr/>
          <p:nvPr/>
        </p:nvSpPr>
        <p:spPr>
          <a:xfrm>
            <a:off x="250825" y="5157788"/>
            <a:ext cx="1727200" cy="4333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черная</a:t>
            </a:r>
          </a:p>
        </p:txBody>
      </p:sp>
      <p:sp>
        <p:nvSpPr>
          <p:cNvPr id="8" name="Скругленный прямоугольник 35"/>
          <p:cNvSpPr/>
          <p:nvPr/>
        </p:nvSpPr>
        <p:spPr>
          <a:xfrm>
            <a:off x="395288" y="5949950"/>
            <a:ext cx="1727200" cy="4333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слабая</a:t>
            </a:r>
          </a:p>
        </p:txBody>
      </p:sp>
      <p:sp>
        <p:nvSpPr>
          <p:cNvPr id="9" name="Скругленный прямоугольник 35"/>
          <p:cNvSpPr/>
          <p:nvPr/>
        </p:nvSpPr>
        <p:spPr>
          <a:xfrm>
            <a:off x="971550" y="1268413"/>
            <a:ext cx="2736850" cy="64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Какой была</a:t>
            </a:r>
          </a:p>
        </p:txBody>
      </p:sp>
      <p:sp>
        <p:nvSpPr>
          <p:cNvPr id="10" name="Скругленный прямоугольник 35"/>
          <p:cNvSpPr/>
          <p:nvPr/>
        </p:nvSpPr>
        <p:spPr>
          <a:xfrm>
            <a:off x="5580063" y="1196975"/>
            <a:ext cx="2736850" cy="64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Какой стала</a:t>
            </a:r>
          </a:p>
        </p:txBody>
      </p:sp>
      <p:sp>
        <p:nvSpPr>
          <p:cNvPr id="11" name="Скругленный прямоугольник 35"/>
          <p:cNvSpPr/>
          <p:nvPr/>
        </p:nvSpPr>
        <p:spPr>
          <a:xfrm>
            <a:off x="5795963" y="2060575"/>
            <a:ext cx="3203575" cy="3603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перестала хромать</a:t>
            </a:r>
          </a:p>
        </p:txBody>
      </p:sp>
      <p:sp>
        <p:nvSpPr>
          <p:cNvPr id="12" name="Скругленный прямоугольник 35"/>
          <p:cNvSpPr/>
          <p:nvPr/>
        </p:nvSpPr>
        <p:spPr>
          <a:xfrm>
            <a:off x="5795963" y="2565400"/>
            <a:ext cx="3203575" cy="3603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блестящая, пушистая</a:t>
            </a:r>
          </a:p>
        </p:txBody>
      </p:sp>
      <p:sp>
        <p:nvSpPr>
          <p:cNvPr id="13" name="Скругленный прямоугольник 35"/>
          <p:cNvSpPr/>
          <p:nvPr/>
        </p:nvSpPr>
        <p:spPr>
          <a:xfrm>
            <a:off x="6372225" y="3068638"/>
            <a:ext cx="2447925" cy="3603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поправилась</a:t>
            </a:r>
          </a:p>
        </p:txBody>
      </p:sp>
      <p:sp>
        <p:nvSpPr>
          <p:cNvPr id="14" name="Скругленный прямоугольник 35"/>
          <p:cNvSpPr/>
          <p:nvPr/>
        </p:nvSpPr>
        <p:spPr>
          <a:xfrm>
            <a:off x="7092950" y="3789363"/>
            <a:ext cx="1727200" cy="4333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огромная</a:t>
            </a:r>
          </a:p>
        </p:txBody>
      </p:sp>
      <p:sp>
        <p:nvSpPr>
          <p:cNvPr id="15" name="Скругленный прямоугольник 35"/>
          <p:cNvSpPr/>
          <p:nvPr/>
        </p:nvSpPr>
        <p:spPr>
          <a:xfrm>
            <a:off x="7164388" y="4437063"/>
            <a:ext cx="1727200" cy="4333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большая</a:t>
            </a:r>
          </a:p>
        </p:txBody>
      </p:sp>
      <p:sp>
        <p:nvSpPr>
          <p:cNvPr id="16" name="Скругленный прямоугольник 35"/>
          <p:cNvSpPr/>
          <p:nvPr/>
        </p:nvSpPr>
        <p:spPr>
          <a:xfrm>
            <a:off x="7235825" y="5084763"/>
            <a:ext cx="1727200" cy="4333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сильная</a:t>
            </a:r>
          </a:p>
        </p:txBody>
      </p:sp>
      <p:sp>
        <p:nvSpPr>
          <p:cNvPr id="17" name="Скругленный прямоугольник 35"/>
          <p:cNvSpPr/>
          <p:nvPr/>
        </p:nvSpPr>
        <p:spPr>
          <a:xfrm>
            <a:off x="7235825" y="5734050"/>
            <a:ext cx="1727200" cy="4333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страшная</a:t>
            </a:r>
          </a:p>
        </p:txBody>
      </p:sp>
      <p:sp>
        <p:nvSpPr>
          <p:cNvPr id="18" name="Line 30"/>
          <p:cNvSpPr>
            <a:spLocks noChangeShapeType="1"/>
          </p:cNvSpPr>
          <p:nvPr/>
        </p:nvSpPr>
        <p:spPr bwMode="auto">
          <a:xfrm flipV="1">
            <a:off x="2195513" y="2852738"/>
            <a:ext cx="36004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" name="Line 30"/>
          <p:cNvSpPr>
            <a:spLocks noChangeShapeType="1"/>
          </p:cNvSpPr>
          <p:nvPr/>
        </p:nvSpPr>
        <p:spPr bwMode="auto">
          <a:xfrm flipV="1">
            <a:off x="2195513" y="3357563"/>
            <a:ext cx="41052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2627313" y="4076700"/>
            <a:ext cx="2089150" cy="10572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МУШКА</a:t>
            </a:r>
          </a:p>
        </p:txBody>
      </p:sp>
      <p:sp>
        <p:nvSpPr>
          <p:cNvPr id="20" name="Овал 3"/>
          <p:cNvSpPr/>
          <p:nvPr/>
        </p:nvSpPr>
        <p:spPr>
          <a:xfrm>
            <a:off x="4427538" y="4868863"/>
            <a:ext cx="2089150" cy="10572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ОПАСНАЯ</a:t>
            </a:r>
          </a:p>
          <a:p>
            <a:pPr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СОБАКА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9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49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49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49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9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9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9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9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9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76" grpId="0" animBg="1"/>
      <p:bldP spid="49177" grpId="0" animBg="1"/>
      <p:bldP spid="49178" grpId="0" animBg="1"/>
      <p:bldP spid="49179" grpId="0" animBg="1"/>
      <p:bldP spid="49182" grpId="0" animBg="1"/>
      <p:bldP spid="49183" grpId="0" animBg="1"/>
      <p:bldP spid="49184" grpId="0" animBg="1"/>
      <p:bldP spid="49185" grpId="0" animBg="1"/>
      <p:bldP spid="49186" grpId="0" animBg="1"/>
      <p:bldP spid="18" grpId="0" animBg="1"/>
      <p:bldP spid="1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8" name="Группа 8"/>
          <p:cNvGrpSpPr>
            <a:grpSpLocks/>
          </p:cNvGrpSpPr>
          <p:nvPr/>
        </p:nvGrpSpPr>
        <p:grpSpPr bwMode="auto">
          <a:xfrm>
            <a:off x="323850" y="1916113"/>
            <a:ext cx="7993063" cy="3300412"/>
            <a:chOff x="2071670" y="1928802"/>
            <a:chExt cx="4786346" cy="3429024"/>
          </a:xfrm>
        </p:grpSpPr>
        <p:sp>
          <p:nvSpPr>
            <p:cNvPr id="6" name="Ромб 5"/>
            <p:cNvSpPr/>
            <p:nvPr/>
          </p:nvSpPr>
          <p:spPr>
            <a:xfrm>
              <a:off x="2071670" y="3571567"/>
              <a:ext cx="1786206" cy="1786259"/>
            </a:xfrm>
            <a:prstGeom prst="diamon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ru-RU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Вопрос</a:t>
              </a:r>
            </a:p>
          </p:txBody>
        </p:sp>
        <p:sp>
          <p:nvSpPr>
            <p:cNvPr id="7" name="Ромб 6"/>
            <p:cNvSpPr/>
            <p:nvPr/>
          </p:nvSpPr>
          <p:spPr>
            <a:xfrm>
              <a:off x="5071810" y="3571567"/>
              <a:ext cx="1786206" cy="1786259"/>
            </a:xfrm>
            <a:prstGeom prst="diamon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ru-RU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Ответ</a:t>
              </a:r>
            </a:p>
          </p:txBody>
        </p:sp>
        <p:cxnSp>
          <p:nvCxnSpPr>
            <p:cNvPr id="8" name="Скругленная соединительная линия 7"/>
            <p:cNvCxnSpPr>
              <a:stCxn id="6" idx="0"/>
              <a:endCxn id="7" idx="0"/>
            </p:cNvCxnSpPr>
            <p:nvPr/>
          </p:nvCxnSpPr>
          <p:spPr>
            <a:xfrm rot="5400000" flipH="1" flipV="1">
              <a:off x="4463668" y="2071497"/>
              <a:ext cx="3299" cy="3000140"/>
            </a:xfrm>
            <a:prstGeom prst="curvedConnector3">
              <a:avLst>
                <a:gd name="adj1" fmla="val 56663053"/>
              </a:avLst>
            </a:prstGeom>
            <a:ln w="508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Скругленная прямоугольная выноска 16"/>
            <p:cNvSpPr/>
            <p:nvPr/>
          </p:nvSpPr>
          <p:spPr>
            <a:xfrm>
              <a:off x="3071717" y="1928802"/>
              <a:ext cx="2857548" cy="428834"/>
            </a:xfrm>
            <a:prstGeom prst="wedgeRoundRectCallout">
              <a:avLst>
                <a:gd name="adj1" fmla="val -13001"/>
                <a:gd name="adj2" fmla="val 128315"/>
                <a:gd name="adj3" fmla="val 1666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ru-RU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Потому что… Так как…</a:t>
              </a:r>
            </a:p>
          </p:txBody>
        </p:sp>
      </p:grpSp>
      <p:sp>
        <p:nvSpPr>
          <p:cNvPr id="34819" name="TextBox 10"/>
          <p:cNvSpPr txBox="1">
            <a:spLocks noChangeArrowheads="1"/>
          </p:cNvSpPr>
          <p:nvPr/>
        </p:nvSpPr>
        <p:spPr bwMode="auto">
          <a:xfrm>
            <a:off x="677863" y="5857875"/>
            <a:ext cx="77882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строиться как развитие других видов моделей, а может быть и самостоятельной.</a:t>
            </a:r>
          </a:p>
        </p:txBody>
      </p:sp>
      <p:sp>
        <p:nvSpPr>
          <p:cNvPr id="18442" name="WordArt 10"/>
          <p:cNvSpPr>
            <a:spLocks noChangeArrowheads="1" noChangeShapeType="1" noTextEdit="1"/>
          </p:cNvSpPr>
          <p:nvPr/>
        </p:nvSpPr>
        <p:spPr bwMode="auto">
          <a:xfrm>
            <a:off x="1331913" y="333375"/>
            <a:ext cx="6985000" cy="1047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>
              <a:defRPr/>
            </a:pPr>
            <a:endParaRPr lang="ru-RU" sz="3600" i="0" u="sng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59632" y="333375"/>
            <a:ext cx="72065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модели - рассуждения</a:t>
            </a: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441" y="116632"/>
            <a:ext cx="8982075" cy="992188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Кое-что любопытное:</a:t>
            </a:r>
            <a:br>
              <a:rPr lang="ru-RU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модель-рассуждение</a:t>
            </a:r>
          </a:p>
        </p:txBody>
      </p:sp>
      <p:sp>
        <p:nvSpPr>
          <p:cNvPr id="35843" name="TextBox 4"/>
          <p:cNvSpPr txBox="1">
            <a:spLocks noChangeArrowheads="1"/>
          </p:cNvSpPr>
          <p:nvPr/>
        </p:nvSpPr>
        <p:spPr bwMode="auto">
          <a:xfrm>
            <a:off x="38100" y="1196975"/>
            <a:ext cx="79105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 Виктора Драгунского «Что любит Мишка»</a:t>
            </a:r>
          </a:p>
        </p:txBody>
      </p:sp>
      <p:sp>
        <p:nvSpPr>
          <p:cNvPr id="35844" name="TextBox 9"/>
          <p:cNvSpPr txBox="1">
            <a:spLocks noChangeArrowheads="1"/>
          </p:cNvSpPr>
          <p:nvPr/>
        </p:nvSpPr>
        <p:spPr bwMode="auto">
          <a:xfrm>
            <a:off x="3398838" y="1882775"/>
            <a:ext cx="30003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Разные разности</a:t>
            </a:r>
          </a:p>
        </p:txBody>
      </p:sp>
      <p:grpSp>
        <p:nvGrpSpPr>
          <p:cNvPr id="35845" name="Группа 36"/>
          <p:cNvGrpSpPr>
            <a:grpSpLocks/>
          </p:cNvGrpSpPr>
          <p:nvPr/>
        </p:nvGrpSpPr>
        <p:grpSpPr bwMode="auto">
          <a:xfrm>
            <a:off x="179388" y="1773238"/>
            <a:ext cx="4573587" cy="4103687"/>
            <a:chOff x="142844" y="2071678"/>
            <a:chExt cx="4357718" cy="4000528"/>
          </a:xfrm>
        </p:grpSpPr>
        <p:sp>
          <p:nvSpPr>
            <p:cNvPr id="6" name="Овал 5"/>
            <p:cNvSpPr/>
            <p:nvPr/>
          </p:nvSpPr>
          <p:spPr>
            <a:xfrm>
              <a:off x="2929001" y="3428917"/>
              <a:ext cx="1439968" cy="143926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Дениска</a:t>
              </a:r>
            </a:p>
          </p:txBody>
        </p:sp>
        <p:sp>
          <p:nvSpPr>
            <p:cNvPr id="8" name="Овал 7"/>
            <p:cNvSpPr/>
            <p:nvPr/>
          </p:nvSpPr>
          <p:spPr>
            <a:xfrm>
              <a:off x="142844" y="2071678"/>
              <a:ext cx="4357718" cy="4000528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ru-RU" sz="2400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Целый </a:t>
              </a:r>
            </a:p>
            <a:p>
              <a:pPr>
                <a:defRPr/>
              </a:pPr>
              <a:r>
                <a:rPr lang="ru-RU" sz="2400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мир</a:t>
              </a:r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1643315" y="2285246"/>
              <a:ext cx="1285686" cy="35749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Собака</a:t>
              </a:r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714596" y="2857855"/>
              <a:ext cx="1285686" cy="35749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Строгание</a:t>
              </a:r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428720" y="3428917"/>
              <a:ext cx="1285686" cy="35749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Слонёнок</a:t>
              </a:r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285026" y="4072716"/>
              <a:ext cx="1287198" cy="35594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Лань</a:t>
              </a:r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570901" y="4714967"/>
              <a:ext cx="1786347" cy="35749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Древние воины</a:t>
              </a:r>
            </a:p>
          </p:txBody>
        </p:sp>
        <p:sp>
          <p:nvSpPr>
            <p:cNvPr id="16" name="Скругленный прямоугольник 15"/>
            <p:cNvSpPr/>
            <p:nvPr/>
          </p:nvSpPr>
          <p:spPr>
            <a:xfrm>
              <a:off x="1213745" y="5286029"/>
              <a:ext cx="2215917" cy="35749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Прохладные звёзды</a:t>
              </a:r>
            </a:p>
          </p:txBody>
        </p:sp>
        <p:sp>
          <p:nvSpPr>
            <p:cNvPr id="17" name="Скругленный прямоугольник 16"/>
            <p:cNvSpPr/>
            <p:nvPr/>
          </p:nvSpPr>
          <p:spPr>
            <a:xfrm>
              <a:off x="2215067" y="3000234"/>
              <a:ext cx="1285686" cy="35749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Всё-всё</a:t>
              </a:r>
            </a:p>
          </p:txBody>
        </p:sp>
      </p:grpSp>
      <p:grpSp>
        <p:nvGrpSpPr>
          <p:cNvPr id="35846" name="Group 34"/>
          <p:cNvGrpSpPr>
            <a:grpSpLocks/>
          </p:cNvGrpSpPr>
          <p:nvPr/>
        </p:nvGrpSpPr>
        <p:grpSpPr bwMode="auto">
          <a:xfrm>
            <a:off x="4602163" y="2470150"/>
            <a:ext cx="4357687" cy="4214813"/>
            <a:chOff x="2899" y="1556"/>
            <a:chExt cx="2745" cy="2655"/>
          </a:xfrm>
        </p:grpSpPr>
        <p:sp>
          <p:nvSpPr>
            <p:cNvPr id="7" name="Овал 6"/>
            <p:cNvSpPr/>
            <p:nvPr/>
          </p:nvSpPr>
          <p:spPr>
            <a:xfrm>
              <a:off x="2982" y="2449"/>
              <a:ext cx="907" cy="90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Мишка</a:t>
              </a:r>
            </a:p>
          </p:txBody>
        </p:sp>
        <p:sp>
          <p:nvSpPr>
            <p:cNvPr id="9" name="Овал 8"/>
            <p:cNvSpPr/>
            <p:nvPr/>
          </p:nvSpPr>
          <p:spPr>
            <a:xfrm>
              <a:off x="2899" y="1556"/>
              <a:ext cx="2745" cy="2655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ru-RU" sz="2400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Еда,</a:t>
              </a:r>
            </a:p>
            <a:p>
              <a:pPr>
                <a:defRPr/>
              </a:pPr>
              <a:r>
                <a:rPr lang="ru-RU" sz="2400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еда, еда</a:t>
              </a:r>
              <a:r>
                <a:rPr lang="ru-RU" sz="2400" b="1" dirty="0">
                  <a:solidFill>
                    <a:srgbClr val="7030A0"/>
                  </a:solidFill>
                </a:rPr>
                <a:t>…</a:t>
              </a:r>
            </a:p>
          </p:txBody>
        </p:sp>
        <p:sp>
          <p:nvSpPr>
            <p:cNvPr id="27" name="Скругленный прямоугольник 26"/>
            <p:cNvSpPr/>
            <p:nvPr/>
          </p:nvSpPr>
          <p:spPr>
            <a:xfrm>
              <a:off x="3844" y="1736"/>
              <a:ext cx="810" cy="22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Булки</a:t>
              </a:r>
            </a:p>
          </p:txBody>
        </p:sp>
        <p:sp>
          <p:nvSpPr>
            <p:cNvPr id="28" name="Скругленный прямоугольник 27"/>
            <p:cNvSpPr/>
            <p:nvPr/>
          </p:nvSpPr>
          <p:spPr>
            <a:xfrm>
              <a:off x="3376" y="2041"/>
              <a:ext cx="810" cy="22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Пельмени</a:t>
              </a:r>
            </a:p>
          </p:txBody>
        </p:sp>
        <p:sp>
          <p:nvSpPr>
            <p:cNvPr id="29" name="Скругленный прямоугольник 28"/>
            <p:cNvSpPr/>
            <p:nvPr/>
          </p:nvSpPr>
          <p:spPr>
            <a:xfrm>
              <a:off x="4519" y="2186"/>
              <a:ext cx="810" cy="22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Кильки</a:t>
              </a:r>
            </a:p>
          </p:txBody>
        </p:sp>
        <p:sp>
          <p:nvSpPr>
            <p:cNvPr id="30" name="Скругленный прямоугольник 29"/>
            <p:cNvSpPr/>
            <p:nvPr/>
          </p:nvSpPr>
          <p:spPr>
            <a:xfrm>
              <a:off x="4609" y="2591"/>
              <a:ext cx="810" cy="22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Колбаса</a:t>
              </a:r>
            </a:p>
          </p:txBody>
        </p:sp>
        <p:sp>
          <p:nvSpPr>
            <p:cNvPr id="31" name="Скругленный прямоугольник 30"/>
            <p:cNvSpPr/>
            <p:nvPr/>
          </p:nvSpPr>
          <p:spPr>
            <a:xfrm>
              <a:off x="4744" y="2996"/>
              <a:ext cx="810" cy="22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Вареники</a:t>
              </a:r>
            </a:p>
          </p:txBody>
        </p:sp>
        <p:sp>
          <p:nvSpPr>
            <p:cNvPr id="32" name="Скругленный прямоугольник 31"/>
            <p:cNvSpPr/>
            <p:nvPr/>
          </p:nvSpPr>
          <p:spPr>
            <a:xfrm>
              <a:off x="4474" y="3401"/>
              <a:ext cx="810" cy="22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Печёнка</a:t>
              </a:r>
            </a:p>
          </p:txBody>
        </p:sp>
        <p:sp>
          <p:nvSpPr>
            <p:cNvPr id="33" name="Скругленный прямоугольник 32"/>
            <p:cNvSpPr/>
            <p:nvPr/>
          </p:nvSpPr>
          <p:spPr>
            <a:xfrm>
              <a:off x="3934" y="3761"/>
              <a:ext cx="900" cy="22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Крыжовник</a:t>
              </a:r>
            </a:p>
          </p:txBody>
        </p:sp>
      </p:grpSp>
      <p:sp>
        <p:nvSpPr>
          <p:cNvPr id="38" name="Ромб 37"/>
          <p:cNvSpPr/>
          <p:nvPr/>
        </p:nvSpPr>
        <p:spPr>
          <a:xfrm>
            <a:off x="6149975" y="1643063"/>
            <a:ext cx="2921000" cy="928687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непохвально?</a:t>
            </a:r>
          </a:p>
        </p:txBody>
      </p:sp>
      <p:sp>
        <p:nvSpPr>
          <p:cNvPr id="39" name="Ромб 38"/>
          <p:cNvSpPr/>
          <p:nvPr/>
        </p:nvSpPr>
        <p:spPr>
          <a:xfrm>
            <a:off x="2138363" y="5830888"/>
            <a:ext cx="2892425" cy="928687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Одинаковое, съедобное</a:t>
            </a:r>
          </a:p>
        </p:txBody>
      </p:sp>
      <p:cxnSp>
        <p:nvCxnSpPr>
          <p:cNvPr id="50" name="Shape 49"/>
          <p:cNvCxnSpPr>
            <a:endCxn id="39" idx="3"/>
          </p:cNvCxnSpPr>
          <p:nvPr/>
        </p:nvCxnSpPr>
        <p:spPr>
          <a:xfrm rot="10800000" flipV="1">
            <a:off x="5030788" y="5045075"/>
            <a:ext cx="1571625" cy="1249363"/>
          </a:xfrm>
          <a:prstGeom prst="curvedConnector3">
            <a:avLst>
              <a:gd name="adj1" fmla="val 50000"/>
            </a:avLst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hape 51"/>
          <p:cNvCxnSpPr>
            <a:stCxn id="38" idx="2"/>
          </p:cNvCxnSpPr>
          <p:nvPr/>
        </p:nvCxnSpPr>
        <p:spPr>
          <a:xfrm rot="5400000">
            <a:off x="6341268" y="2945607"/>
            <a:ext cx="1643063" cy="895350"/>
          </a:xfrm>
          <a:prstGeom prst="curvedConnector3">
            <a:avLst>
              <a:gd name="adj1" fmla="val 50000"/>
            </a:avLst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AutoShape 4"/>
          <p:cNvSpPr>
            <a:spLocks noChangeArrowheads="1"/>
          </p:cNvSpPr>
          <p:nvPr/>
        </p:nvSpPr>
        <p:spPr bwMode="auto">
          <a:xfrm rot="7276451">
            <a:off x="382587" y="2576513"/>
            <a:ext cx="3673475" cy="304800"/>
          </a:xfrm>
          <a:prstGeom prst="rightArrow">
            <a:avLst>
              <a:gd name="adj1" fmla="val 50000"/>
              <a:gd name="adj2" fmla="val 301302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2229" name="AutoShape 5"/>
          <p:cNvSpPr>
            <a:spLocks noChangeArrowheads="1"/>
          </p:cNvSpPr>
          <p:nvPr/>
        </p:nvSpPr>
        <p:spPr bwMode="auto">
          <a:xfrm rot="-3382759">
            <a:off x="1053306" y="2793207"/>
            <a:ext cx="3095625" cy="277812"/>
          </a:xfrm>
          <a:prstGeom prst="rightArrow">
            <a:avLst>
              <a:gd name="adj1" fmla="val 50000"/>
              <a:gd name="adj2" fmla="val 278572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2230" name="AutoShape 6"/>
          <p:cNvSpPr>
            <a:spLocks noChangeArrowheads="1"/>
          </p:cNvSpPr>
          <p:nvPr/>
        </p:nvSpPr>
        <p:spPr bwMode="auto">
          <a:xfrm rot="2814903">
            <a:off x="4741069" y="2734469"/>
            <a:ext cx="3600450" cy="268288"/>
          </a:xfrm>
          <a:prstGeom prst="rightArrow">
            <a:avLst>
              <a:gd name="adj1" fmla="val 50000"/>
              <a:gd name="adj2" fmla="val 304002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2231" name="AutoShape 7"/>
          <p:cNvSpPr>
            <a:spLocks noChangeArrowheads="1"/>
          </p:cNvSpPr>
          <p:nvPr/>
        </p:nvSpPr>
        <p:spPr bwMode="auto">
          <a:xfrm rot="-7949288">
            <a:off x="5225256" y="2697957"/>
            <a:ext cx="4103687" cy="304800"/>
          </a:xfrm>
          <a:prstGeom prst="rightArrow">
            <a:avLst>
              <a:gd name="adj1" fmla="val 50000"/>
              <a:gd name="adj2" fmla="val 336589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2232" name="AutoShape 8"/>
          <p:cNvSpPr>
            <a:spLocks noChangeArrowheads="1"/>
          </p:cNvSpPr>
          <p:nvPr/>
        </p:nvSpPr>
        <p:spPr bwMode="auto">
          <a:xfrm rot="10800000" flipH="1">
            <a:off x="2771775" y="4437063"/>
            <a:ext cx="3744913" cy="252412"/>
          </a:xfrm>
          <a:prstGeom prst="rightArrow">
            <a:avLst>
              <a:gd name="adj1" fmla="val 50000"/>
              <a:gd name="adj2" fmla="val 37091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2247" name="AutoShape 23"/>
          <p:cNvSpPr>
            <a:spLocks noChangeArrowheads="1"/>
          </p:cNvSpPr>
          <p:nvPr/>
        </p:nvSpPr>
        <p:spPr bwMode="auto">
          <a:xfrm rot="10800000">
            <a:off x="3059113" y="5373688"/>
            <a:ext cx="3384550" cy="252412"/>
          </a:xfrm>
          <a:prstGeom prst="rightArrow">
            <a:avLst>
              <a:gd name="adj1" fmla="val 50000"/>
              <a:gd name="adj2" fmla="val 335221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6872" name="Прямоугольная выноска 16"/>
          <p:cNvSpPr>
            <a:spLocks noChangeArrowheads="1"/>
          </p:cNvSpPr>
          <p:nvPr/>
        </p:nvSpPr>
        <p:spPr bwMode="auto">
          <a:xfrm>
            <a:off x="107950" y="404813"/>
            <a:ext cx="2232025" cy="1000125"/>
          </a:xfrm>
          <a:prstGeom prst="wedgeRectCallout">
            <a:avLst>
              <a:gd name="adj1" fmla="val 58606"/>
              <a:gd name="adj2" fmla="val 109843"/>
            </a:avLst>
          </a:prstGeom>
          <a:solidFill>
            <a:schemeClr val="accent1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ПРОСИТ</a:t>
            </a:r>
          </a:p>
          <a:p>
            <a:pPr eaLnBrk="1" hangingPunct="1"/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</a:t>
            </a:r>
          </a:p>
        </p:txBody>
      </p:sp>
      <p:sp>
        <p:nvSpPr>
          <p:cNvPr id="4" name="Овал 3"/>
          <p:cNvSpPr/>
          <p:nvPr/>
        </p:nvSpPr>
        <p:spPr>
          <a:xfrm>
            <a:off x="2987675" y="549275"/>
            <a:ext cx="3025775" cy="12731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МАТЬ</a:t>
            </a:r>
          </a:p>
        </p:txBody>
      </p:sp>
      <p:sp>
        <p:nvSpPr>
          <p:cNvPr id="36874" name="Прямоугольная выноска 16"/>
          <p:cNvSpPr>
            <a:spLocks noChangeArrowheads="1"/>
          </p:cNvSpPr>
          <p:nvPr/>
        </p:nvSpPr>
        <p:spPr bwMode="auto">
          <a:xfrm>
            <a:off x="6732588" y="476250"/>
            <a:ext cx="2232025" cy="1000125"/>
          </a:xfrm>
          <a:prstGeom prst="wedgeRectCallout">
            <a:avLst>
              <a:gd name="adj1" fmla="val -51282"/>
              <a:gd name="adj2" fmla="val 122222"/>
            </a:avLst>
          </a:prstGeom>
          <a:solidFill>
            <a:schemeClr val="accent1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ПРЕДЛАГАЕТ</a:t>
            </a:r>
          </a:p>
          <a:p>
            <a:pPr eaLnBrk="1" hangingPunct="1"/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</a:t>
            </a:r>
          </a:p>
        </p:txBody>
      </p:sp>
      <p:sp>
        <p:nvSpPr>
          <p:cNvPr id="36875" name="Прямоугольная выноска 16"/>
          <p:cNvSpPr>
            <a:spLocks noChangeArrowheads="1"/>
          </p:cNvSpPr>
          <p:nvPr/>
        </p:nvSpPr>
        <p:spPr bwMode="auto">
          <a:xfrm>
            <a:off x="3348038" y="2349500"/>
            <a:ext cx="2087562" cy="495300"/>
          </a:xfrm>
          <a:prstGeom prst="wedgeRectCallout">
            <a:avLst>
              <a:gd name="adj1" fmla="val -92356"/>
              <a:gd name="adj2" fmla="val 117306"/>
            </a:avLst>
          </a:prstGeom>
          <a:solidFill>
            <a:schemeClr val="accent1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ОТКАЗЫВАЕТ</a:t>
            </a:r>
          </a:p>
        </p:txBody>
      </p:sp>
      <p:sp>
        <p:nvSpPr>
          <p:cNvPr id="36876" name="Прямоугольная выноска 16"/>
          <p:cNvSpPr>
            <a:spLocks noChangeArrowheads="1"/>
          </p:cNvSpPr>
          <p:nvPr/>
        </p:nvSpPr>
        <p:spPr bwMode="auto">
          <a:xfrm>
            <a:off x="3924300" y="3284538"/>
            <a:ext cx="2087563" cy="495300"/>
          </a:xfrm>
          <a:prstGeom prst="wedgeRectCallout">
            <a:avLst>
              <a:gd name="adj1" fmla="val 94866"/>
              <a:gd name="adj2" fmla="val -40384"/>
            </a:avLst>
          </a:prstGeom>
          <a:solidFill>
            <a:schemeClr val="accent1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БЛАГОДАРИТ</a:t>
            </a:r>
          </a:p>
        </p:txBody>
      </p:sp>
      <p:sp>
        <p:nvSpPr>
          <p:cNvPr id="6" name="Овал 3"/>
          <p:cNvSpPr/>
          <p:nvPr/>
        </p:nvSpPr>
        <p:spPr>
          <a:xfrm>
            <a:off x="250825" y="4292600"/>
            <a:ext cx="3025775" cy="15605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АЙОГА</a:t>
            </a:r>
          </a:p>
        </p:txBody>
      </p:sp>
      <p:sp>
        <p:nvSpPr>
          <p:cNvPr id="7" name="Овал 3"/>
          <p:cNvSpPr/>
          <p:nvPr/>
        </p:nvSpPr>
        <p:spPr>
          <a:xfrm>
            <a:off x="6118225" y="4292600"/>
            <a:ext cx="3025775" cy="14890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СОСЕДСКАЯ</a:t>
            </a:r>
          </a:p>
          <a:p>
            <a:pPr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ДЕВОЧКА</a:t>
            </a:r>
          </a:p>
        </p:txBody>
      </p:sp>
      <p:sp>
        <p:nvSpPr>
          <p:cNvPr id="36879" name="Прямоугольная выноска 16"/>
          <p:cNvSpPr>
            <a:spLocks noChangeArrowheads="1"/>
          </p:cNvSpPr>
          <p:nvPr/>
        </p:nvSpPr>
        <p:spPr bwMode="auto">
          <a:xfrm>
            <a:off x="3708400" y="4797425"/>
            <a:ext cx="2159000" cy="279400"/>
          </a:xfrm>
          <a:prstGeom prst="wedgeRectCallout">
            <a:avLst>
              <a:gd name="adj1" fmla="val -78528"/>
              <a:gd name="adj2" fmla="val 161366"/>
            </a:avLst>
          </a:prstGeom>
          <a:solidFill>
            <a:schemeClr val="accent1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СЕРДИТСЯ</a:t>
            </a:r>
          </a:p>
        </p:txBody>
      </p:sp>
      <p:sp>
        <p:nvSpPr>
          <p:cNvPr id="36880" name="Прямоугольная выноска 16"/>
          <p:cNvSpPr>
            <a:spLocks noChangeArrowheads="1"/>
          </p:cNvSpPr>
          <p:nvPr/>
        </p:nvSpPr>
        <p:spPr bwMode="auto">
          <a:xfrm>
            <a:off x="3563938" y="5876925"/>
            <a:ext cx="2087562" cy="495300"/>
          </a:xfrm>
          <a:prstGeom prst="wedgeRectCallout">
            <a:avLst>
              <a:gd name="adj1" fmla="val 112282"/>
              <a:gd name="adj2" fmla="val -83014"/>
            </a:avLst>
          </a:prstGeom>
          <a:solidFill>
            <a:schemeClr val="accent1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ДЕЛИТСЯ</a:t>
            </a:r>
          </a:p>
        </p:txBody>
      </p:sp>
      <p:sp>
        <p:nvSpPr>
          <p:cNvPr id="36881" name="Text Box 34"/>
          <p:cNvSpPr txBox="1">
            <a:spLocks noChangeArrowheads="1"/>
          </p:cNvSpPr>
          <p:nvPr/>
        </p:nvSpPr>
        <p:spPr bwMode="auto">
          <a:xfrm>
            <a:off x="2555875" y="188913"/>
            <a:ext cx="40322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НАНАЙСКАЯ СКАЗКА «АЙОГА»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52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52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52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52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52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8" grpId="0" animBg="1"/>
      <p:bldP spid="52229" grpId="0" animBg="1"/>
      <p:bldP spid="52230" grpId="0" animBg="1"/>
      <p:bldP spid="52231" grpId="0" animBg="1"/>
      <p:bldP spid="52232" grpId="0" animBg="1"/>
      <p:bldP spid="5224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>
          <a:xfrm>
            <a:off x="457200" y="98425"/>
            <a:ext cx="8229600" cy="609600"/>
          </a:xfrm>
        </p:spPr>
        <p:txBody>
          <a:bodyPr/>
          <a:lstStyle/>
          <a:p>
            <a:pPr eaLnBrk="1" hangingPunct="1"/>
            <a:r>
              <a:rPr lang="ru-RU" altLang="ru-RU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блок-схем</a:t>
            </a:r>
          </a:p>
        </p:txBody>
      </p:sp>
      <p:sp>
        <p:nvSpPr>
          <p:cNvPr id="37891" name="TextBox 2"/>
          <p:cNvSpPr txBox="1">
            <a:spLocks noChangeArrowheads="1"/>
          </p:cNvSpPr>
          <p:nvPr/>
        </p:nvSpPr>
        <p:spPr bwMode="auto">
          <a:xfrm>
            <a:off x="325438" y="822325"/>
            <a:ext cx="77470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Такие модели — описывают структуру сюжета</a:t>
            </a:r>
          </a:p>
        </p:txBody>
      </p:sp>
      <p:cxnSp>
        <p:nvCxnSpPr>
          <p:cNvPr id="11" name="Соединительная линия уступом 10"/>
          <p:cNvCxnSpPr>
            <a:stCxn id="24" idx="0"/>
            <a:endCxn id="26" idx="2"/>
          </p:cNvCxnSpPr>
          <p:nvPr/>
        </p:nvCxnSpPr>
        <p:spPr>
          <a:xfrm rot="5400000" flipH="1" flipV="1">
            <a:off x="943769" y="4193382"/>
            <a:ext cx="534987" cy="6350"/>
          </a:xfrm>
          <a:prstGeom prst="bentConnector3">
            <a:avLst>
              <a:gd name="adj1" fmla="val 50000"/>
            </a:avLst>
          </a:prstGeom>
          <a:ln w="508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0"/>
          <p:cNvCxnSpPr>
            <a:stCxn id="26" idx="0"/>
            <a:endCxn id="30" idx="2"/>
          </p:cNvCxnSpPr>
          <p:nvPr/>
        </p:nvCxnSpPr>
        <p:spPr>
          <a:xfrm rot="5400000" flipH="1" flipV="1">
            <a:off x="1000125" y="3286126"/>
            <a:ext cx="428625" cy="0"/>
          </a:xfrm>
          <a:prstGeom prst="bentConnector3">
            <a:avLst>
              <a:gd name="adj1" fmla="val 50000"/>
            </a:avLst>
          </a:prstGeom>
          <a:ln w="508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894" name="Соединительная линия уступом 10"/>
          <p:cNvCxnSpPr>
            <a:cxnSpLocks noChangeShapeType="1"/>
            <a:stCxn id="30" idx="0"/>
            <a:endCxn id="35" idx="1"/>
          </p:cNvCxnSpPr>
          <p:nvPr/>
        </p:nvCxnSpPr>
        <p:spPr bwMode="auto">
          <a:xfrm rot="-5400000">
            <a:off x="1339851" y="1768475"/>
            <a:ext cx="450850" cy="701675"/>
          </a:xfrm>
          <a:prstGeom prst="bentConnector2">
            <a:avLst/>
          </a:prstGeom>
          <a:noFill/>
          <a:ln w="50800" algn="ctr">
            <a:solidFill>
              <a:srgbClr val="7F7F7F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895" name="Соединительная линия уступом 10"/>
          <p:cNvCxnSpPr>
            <a:cxnSpLocks noChangeShapeType="1"/>
            <a:stCxn id="35" idx="3"/>
            <a:endCxn id="39" idx="0"/>
          </p:cNvCxnSpPr>
          <p:nvPr/>
        </p:nvCxnSpPr>
        <p:spPr bwMode="auto">
          <a:xfrm flipH="1">
            <a:off x="4143375" y="1893888"/>
            <a:ext cx="80963" cy="879475"/>
          </a:xfrm>
          <a:prstGeom prst="bentConnector4">
            <a:avLst>
              <a:gd name="adj1" fmla="val -266667"/>
              <a:gd name="adj2" fmla="val 64801"/>
            </a:avLst>
          </a:prstGeom>
          <a:noFill/>
          <a:ln w="50800" algn="ctr">
            <a:solidFill>
              <a:srgbClr val="7F7F7F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" name="Соединительная линия уступом 10"/>
          <p:cNvCxnSpPr>
            <a:stCxn id="39" idx="2"/>
            <a:endCxn id="42" idx="0"/>
          </p:cNvCxnSpPr>
          <p:nvPr/>
        </p:nvCxnSpPr>
        <p:spPr>
          <a:xfrm rot="16200000" flipH="1">
            <a:off x="3964782" y="3393281"/>
            <a:ext cx="785812" cy="428625"/>
          </a:xfrm>
          <a:prstGeom prst="bentConnector3">
            <a:avLst>
              <a:gd name="adj1" fmla="val 50000"/>
            </a:avLst>
          </a:prstGeom>
          <a:ln w="508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897" name="TextBox 100"/>
          <p:cNvSpPr txBox="1">
            <a:spLocks noChangeArrowheads="1"/>
          </p:cNvSpPr>
          <p:nvPr/>
        </p:nvSpPr>
        <p:spPr bwMode="auto">
          <a:xfrm>
            <a:off x="5348288" y="1428750"/>
            <a:ext cx="3509962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8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могут содержать линейные, разветвлённые и кольцевые участки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673100" y="4464050"/>
            <a:ext cx="1071563" cy="428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Зачин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500063" y="3500438"/>
            <a:ext cx="1428750" cy="42862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Завязка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14313" y="2357438"/>
            <a:ext cx="2000250" cy="71437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событий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1928813" y="1643063"/>
            <a:ext cx="2282825" cy="50006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Кульминация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3357563" y="2786063"/>
            <a:ext cx="1571625" cy="42862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Развязка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3714750" y="4000500"/>
            <a:ext cx="1714500" cy="428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Концовка</a:t>
            </a:r>
          </a:p>
        </p:txBody>
      </p:sp>
      <p:cxnSp>
        <p:nvCxnSpPr>
          <p:cNvPr id="37904" name="Скругленная соединительная линия 88"/>
          <p:cNvCxnSpPr>
            <a:cxnSpLocks noChangeShapeType="1"/>
            <a:stCxn id="44" idx="0"/>
            <a:endCxn id="47" idx="0"/>
          </p:cNvCxnSpPr>
          <p:nvPr/>
        </p:nvCxnSpPr>
        <p:spPr bwMode="auto">
          <a:xfrm rot="5400000" flipV="1">
            <a:off x="7276306" y="3183732"/>
            <a:ext cx="1587" cy="1612900"/>
          </a:xfrm>
          <a:prstGeom prst="curvedConnector3">
            <a:avLst>
              <a:gd name="adj1" fmla="val -13600005"/>
            </a:avLst>
          </a:prstGeom>
          <a:noFill/>
          <a:ln w="508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905" name="Скругленная соединительная линия 93"/>
          <p:cNvCxnSpPr>
            <a:cxnSpLocks noChangeShapeType="1"/>
            <a:stCxn id="47" idx="2"/>
            <a:endCxn id="44" idx="2"/>
          </p:cNvCxnSpPr>
          <p:nvPr/>
        </p:nvCxnSpPr>
        <p:spPr bwMode="auto">
          <a:xfrm rot="5400000">
            <a:off x="7276306" y="3637757"/>
            <a:ext cx="1587" cy="1612900"/>
          </a:xfrm>
          <a:prstGeom prst="curvedConnector3">
            <a:avLst>
              <a:gd name="adj1" fmla="val 13600005"/>
            </a:avLst>
          </a:prstGeom>
          <a:noFill/>
          <a:ln w="508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4" name="Прямоугольник 43"/>
          <p:cNvSpPr/>
          <p:nvPr/>
        </p:nvSpPr>
        <p:spPr>
          <a:xfrm>
            <a:off x="5795963" y="4002088"/>
            <a:ext cx="1347787" cy="428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Завязка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7235825" y="4002088"/>
            <a:ext cx="1693863" cy="428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Концовка</a:t>
            </a:r>
          </a:p>
        </p:txBody>
      </p:sp>
      <p:sp>
        <p:nvSpPr>
          <p:cNvPr id="37908" name="TextBox 70"/>
          <p:cNvSpPr txBox="1">
            <a:spLocks noChangeArrowheads="1"/>
          </p:cNvSpPr>
          <p:nvPr/>
        </p:nvSpPr>
        <p:spPr bwMode="auto">
          <a:xfrm>
            <a:off x="212725" y="5130800"/>
            <a:ext cx="8643938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цвет в моделях можно по-разному. Но лучше всего цвет подходит для выражения эмоций (вот, как здесь, в линейной блок-схеме). Если же эмоции ― главное в модели ― получаем модель-настроение!</a:t>
            </a: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19" descr="medium_2010113009025866573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238" y="1125538"/>
            <a:ext cx="4703762" cy="351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Заголовок 1"/>
          <p:cNvSpPr>
            <a:spLocks noGrp="1"/>
          </p:cNvSpPr>
          <p:nvPr>
            <p:ph type="title"/>
          </p:nvPr>
        </p:nvSpPr>
        <p:spPr>
          <a:xfrm>
            <a:off x="471488" y="98425"/>
            <a:ext cx="8229600" cy="698500"/>
          </a:xfrm>
        </p:spPr>
        <p:txBody>
          <a:bodyPr/>
          <a:lstStyle/>
          <a:p>
            <a:pPr eaLnBrk="1" hangingPunct="1"/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блок-схемы</a:t>
            </a:r>
          </a:p>
        </p:txBody>
      </p:sp>
      <p:sp>
        <p:nvSpPr>
          <p:cNvPr id="38916" name="TextBox 2"/>
          <p:cNvSpPr txBox="1">
            <a:spLocks noChangeArrowheads="1"/>
          </p:cNvSpPr>
          <p:nvPr/>
        </p:nvSpPr>
        <p:spPr bwMode="auto">
          <a:xfrm>
            <a:off x="1692275" y="836613"/>
            <a:ext cx="70913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 Евгения Пермяка «Пичугин мост»</a:t>
            </a:r>
          </a:p>
        </p:txBody>
      </p:sp>
      <p:sp>
        <p:nvSpPr>
          <p:cNvPr id="38917" name="TextBox 32"/>
          <p:cNvSpPr txBox="1">
            <a:spLocks noChangeArrowheads="1"/>
          </p:cNvSpPr>
          <p:nvPr/>
        </p:nvSpPr>
        <p:spPr bwMode="auto">
          <a:xfrm>
            <a:off x="73025" y="5168900"/>
            <a:ext cx="899795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Здесь форма элементов отражает основную мысль каждого блока: описание героя , описание свойств или описание действий.  Такое иногда возможно.</a:t>
            </a:r>
          </a:p>
        </p:txBody>
      </p:sp>
      <p:grpSp>
        <p:nvGrpSpPr>
          <p:cNvPr id="38918" name="Группа 31"/>
          <p:cNvGrpSpPr>
            <a:grpSpLocks/>
          </p:cNvGrpSpPr>
          <p:nvPr/>
        </p:nvGrpSpPr>
        <p:grpSpPr bwMode="auto">
          <a:xfrm>
            <a:off x="199004" y="836613"/>
            <a:ext cx="8640762" cy="4392612"/>
            <a:chOff x="500034" y="2143116"/>
            <a:chExt cx="8286808" cy="4357718"/>
          </a:xfrm>
        </p:grpSpPr>
        <p:sp>
          <p:nvSpPr>
            <p:cNvPr id="4" name="Овал 3"/>
            <p:cNvSpPr/>
            <p:nvPr/>
          </p:nvSpPr>
          <p:spPr>
            <a:xfrm>
              <a:off x="1418083" y="2785671"/>
              <a:ext cx="1438735" cy="144102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Сёма Пичугин</a:t>
              </a:r>
            </a:p>
          </p:txBody>
        </p:sp>
        <p:sp>
          <p:nvSpPr>
            <p:cNvPr id="5" name="Скругленный прямоугольник 4"/>
            <p:cNvSpPr/>
            <p:nvPr/>
          </p:nvSpPr>
          <p:spPr>
            <a:xfrm>
              <a:off x="2928374" y="3929040"/>
              <a:ext cx="1429601" cy="64255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Речка </a:t>
              </a:r>
              <a:r>
                <a:rPr lang="ru-RU" sz="20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Быстрянка</a:t>
              </a:r>
              <a:endPara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5" name="Соединительная линия уступом 14"/>
            <p:cNvCxnSpPr>
              <a:stCxn id="18" idx="3"/>
              <a:endCxn id="4" idx="0"/>
            </p:cNvCxnSpPr>
            <p:nvPr/>
          </p:nvCxnSpPr>
          <p:spPr>
            <a:xfrm>
              <a:off x="1643409" y="2428170"/>
              <a:ext cx="493281" cy="357500"/>
            </a:xfrm>
            <a:prstGeom prst="bentConnector2">
              <a:avLst/>
            </a:prstGeom>
            <a:ln w="508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Соединительная линия уступом 16"/>
            <p:cNvCxnSpPr>
              <a:stCxn id="4" idx="6"/>
              <a:endCxn id="5" idx="0"/>
            </p:cNvCxnSpPr>
            <p:nvPr/>
          </p:nvCxnSpPr>
          <p:spPr>
            <a:xfrm>
              <a:off x="2856819" y="3506970"/>
              <a:ext cx="787117" cy="422070"/>
            </a:xfrm>
            <a:prstGeom prst="bentConnector2">
              <a:avLst/>
            </a:prstGeom>
            <a:ln w="508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hape 18"/>
            <p:cNvCxnSpPr>
              <a:stCxn id="5" idx="3"/>
              <a:endCxn id="22" idx="0"/>
            </p:cNvCxnSpPr>
            <p:nvPr/>
          </p:nvCxnSpPr>
          <p:spPr>
            <a:xfrm>
              <a:off x="4357975" y="4251892"/>
              <a:ext cx="928707" cy="319703"/>
            </a:xfrm>
            <a:prstGeom prst="bentConnector2">
              <a:avLst/>
            </a:prstGeom>
            <a:ln w="508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hape 20"/>
            <p:cNvCxnSpPr>
              <a:stCxn id="22" idx="3"/>
              <a:endCxn id="26" idx="0"/>
            </p:cNvCxnSpPr>
            <p:nvPr/>
          </p:nvCxnSpPr>
          <p:spPr>
            <a:xfrm>
              <a:off x="5929165" y="4823577"/>
              <a:ext cx="785595" cy="463017"/>
            </a:xfrm>
            <a:prstGeom prst="bentConnector2">
              <a:avLst/>
            </a:prstGeom>
            <a:ln w="508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hape 22"/>
            <p:cNvCxnSpPr>
              <a:stCxn id="26" idx="3"/>
              <a:endCxn id="29" idx="0"/>
            </p:cNvCxnSpPr>
            <p:nvPr/>
          </p:nvCxnSpPr>
          <p:spPr>
            <a:xfrm>
              <a:off x="7358764" y="5537002"/>
              <a:ext cx="785595" cy="463017"/>
            </a:xfrm>
            <a:prstGeom prst="bentConnector2">
              <a:avLst/>
            </a:prstGeom>
            <a:ln w="508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Прямоугольник 17"/>
            <p:cNvSpPr/>
            <p:nvPr/>
          </p:nvSpPr>
          <p:spPr>
            <a:xfrm>
              <a:off x="500034" y="2143116"/>
              <a:ext cx="1143375" cy="57168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Мечты</a:t>
              </a: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4644199" y="4571595"/>
              <a:ext cx="1284965" cy="50081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Мостишко</a:t>
              </a:r>
              <a:endPara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6072277" y="5286595"/>
              <a:ext cx="1286487" cy="49923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Мосток</a:t>
              </a: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7500355" y="6000019"/>
              <a:ext cx="1286487" cy="50081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Мост</a:t>
              </a:r>
            </a:p>
          </p:txBody>
        </p:sp>
      </p:grp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9DF86D0-FCEC-41CD-885C-1D006F40ED27}" type="slidenum">
              <a:rPr lang="ru-RU" altLang="ru-RU" i="0" smtClean="0"/>
              <a:pPr eaLnBrk="1" hangingPunct="1"/>
              <a:t>28</a:t>
            </a:fld>
            <a:endParaRPr lang="ru-RU" altLang="ru-RU" i="0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684213" y="2781300"/>
            <a:ext cx="7704137" cy="1677988"/>
            <a:chOff x="2241" y="4346"/>
            <a:chExt cx="6300" cy="1080"/>
          </a:xfrm>
        </p:grpSpPr>
        <p:sp>
          <p:nvSpPr>
            <p:cNvPr id="39941" name="Oval 3"/>
            <p:cNvSpPr>
              <a:spLocks noChangeArrowheads="1"/>
            </p:cNvSpPr>
            <p:nvPr/>
          </p:nvSpPr>
          <p:spPr bwMode="auto">
            <a:xfrm>
              <a:off x="2241" y="4496"/>
              <a:ext cx="1080" cy="900"/>
            </a:xfrm>
            <a:prstGeom prst="ellipse">
              <a:avLst/>
            </a:prstGeom>
            <a:solidFill>
              <a:srgbClr val="FFFF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39942" name="Rectangle 4"/>
            <p:cNvSpPr>
              <a:spLocks noChangeArrowheads="1"/>
            </p:cNvSpPr>
            <p:nvPr/>
          </p:nvSpPr>
          <p:spPr bwMode="auto">
            <a:xfrm>
              <a:off x="3861" y="4346"/>
              <a:ext cx="1080" cy="1080"/>
            </a:xfrm>
            <a:prstGeom prst="rect">
              <a:avLst/>
            </a:prstGeom>
            <a:solidFill>
              <a:srgbClr val="80000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39943" name="Rectangle 5"/>
            <p:cNvSpPr>
              <a:spLocks noChangeArrowheads="1"/>
            </p:cNvSpPr>
            <p:nvPr/>
          </p:nvSpPr>
          <p:spPr bwMode="auto">
            <a:xfrm>
              <a:off x="5121" y="4526"/>
              <a:ext cx="900" cy="900"/>
            </a:xfrm>
            <a:prstGeom prst="rect">
              <a:avLst/>
            </a:prstGeom>
            <a:solidFill>
              <a:srgbClr val="FFDEBD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39944" name="Rectangle 6"/>
            <p:cNvSpPr>
              <a:spLocks noChangeArrowheads="1"/>
            </p:cNvSpPr>
            <p:nvPr/>
          </p:nvSpPr>
          <p:spPr bwMode="auto">
            <a:xfrm>
              <a:off x="6201" y="4706"/>
              <a:ext cx="720" cy="720"/>
            </a:xfrm>
            <a:prstGeom prst="rect">
              <a:avLst/>
            </a:prstGeom>
            <a:solidFill>
              <a:schemeClr val="folHlink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39945" name="Rectangle 7"/>
            <p:cNvSpPr>
              <a:spLocks noChangeArrowheads="1"/>
            </p:cNvSpPr>
            <p:nvPr/>
          </p:nvSpPr>
          <p:spPr bwMode="auto">
            <a:xfrm>
              <a:off x="7101" y="4886"/>
              <a:ext cx="540" cy="540"/>
            </a:xfrm>
            <a:prstGeom prst="rect">
              <a:avLst/>
            </a:prstGeom>
            <a:solidFill>
              <a:schemeClr val="bg2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39946" name="Rectangle 8"/>
            <p:cNvSpPr>
              <a:spLocks noChangeArrowheads="1"/>
            </p:cNvSpPr>
            <p:nvPr/>
          </p:nvSpPr>
          <p:spPr bwMode="auto">
            <a:xfrm>
              <a:off x="7821" y="5066"/>
              <a:ext cx="360" cy="360"/>
            </a:xfrm>
            <a:prstGeom prst="rect">
              <a:avLst/>
            </a:prstGeom>
            <a:solidFill>
              <a:srgbClr val="FFFFCC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39947" name="Rectangle 9"/>
            <p:cNvSpPr>
              <a:spLocks noChangeArrowheads="1"/>
            </p:cNvSpPr>
            <p:nvPr/>
          </p:nvSpPr>
          <p:spPr bwMode="auto">
            <a:xfrm>
              <a:off x="8361" y="5246"/>
              <a:ext cx="180" cy="180"/>
            </a:xfrm>
            <a:prstGeom prst="rect">
              <a:avLst/>
            </a:prstGeom>
            <a:solidFill>
              <a:schemeClr val="tx1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39948" name="Line 10"/>
            <p:cNvSpPr>
              <a:spLocks noChangeShapeType="1"/>
            </p:cNvSpPr>
            <p:nvPr/>
          </p:nvSpPr>
          <p:spPr bwMode="auto">
            <a:xfrm>
              <a:off x="3321" y="4886"/>
              <a:ext cx="54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9949" name="Line 11"/>
            <p:cNvSpPr>
              <a:spLocks noChangeShapeType="1"/>
            </p:cNvSpPr>
            <p:nvPr/>
          </p:nvSpPr>
          <p:spPr bwMode="auto">
            <a:xfrm>
              <a:off x="4941" y="5246"/>
              <a:ext cx="18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9950" name="Line 12"/>
            <p:cNvSpPr>
              <a:spLocks noChangeShapeType="1"/>
            </p:cNvSpPr>
            <p:nvPr/>
          </p:nvSpPr>
          <p:spPr bwMode="auto">
            <a:xfrm>
              <a:off x="6021" y="5246"/>
              <a:ext cx="18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9951" name="Line 13"/>
            <p:cNvSpPr>
              <a:spLocks noChangeShapeType="1"/>
            </p:cNvSpPr>
            <p:nvPr/>
          </p:nvSpPr>
          <p:spPr bwMode="auto">
            <a:xfrm>
              <a:off x="8181" y="5246"/>
              <a:ext cx="18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9952" name="Line 14"/>
            <p:cNvSpPr>
              <a:spLocks noChangeShapeType="1"/>
            </p:cNvSpPr>
            <p:nvPr/>
          </p:nvSpPr>
          <p:spPr bwMode="auto">
            <a:xfrm>
              <a:off x="7641" y="5246"/>
              <a:ext cx="18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9953" name="Line 15"/>
            <p:cNvSpPr>
              <a:spLocks noChangeShapeType="1"/>
            </p:cNvSpPr>
            <p:nvPr/>
          </p:nvSpPr>
          <p:spPr bwMode="auto">
            <a:xfrm>
              <a:off x="6921" y="5246"/>
              <a:ext cx="18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5792" name="Text Box 16"/>
          <p:cNvSpPr txBox="1">
            <a:spLocks noChangeArrowheads="1"/>
          </p:cNvSpPr>
          <p:nvPr/>
        </p:nvSpPr>
        <p:spPr bwMode="auto">
          <a:xfrm>
            <a:off x="1695683" y="1557338"/>
            <a:ext cx="59219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Заполните модель к сказке «Репка».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57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57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5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9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00063" y="962025"/>
            <a:ext cx="8072437" cy="1677988"/>
            <a:chOff x="2042" y="4346"/>
            <a:chExt cx="6601" cy="1080"/>
          </a:xfrm>
        </p:grpSpPr>
        <p:sp>
          <p:nvSpPr>
            <p:cNvPr id="40972" name="Oval 3"/>
            <p:cNvSpPr>
              <a:spLocks noChangeArrowheads="1"/>
            </p:cNvSpPr>
            <p:nvPr/>
          </p:nvSpPr>
          <p:spPr bwMode="auto">
            <a:xfrm>
              <a:off x="2042" y="4463"/>
              <a:ext cx="1279" cy="933"/>
            </a:xfrm>
            <a:prstGeom prst="ellipse">
              <a:avLst/>
            </a:prstGeom>
            <a:solidFill>
              <a:srgbClr val="FFFF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40973" name="Rectangle 4"/>
            <p:cNvSpPr>
              <a:spLocks noChangeArrowheads="1"/>
            </p:cNvSpPr>
            <p:nvPr/>
          </p:nvSpPr>
          <p:spPr bwMode="auto">
            <a:xfrm>
              <a:off x="3861" y="4346"/>
              <a:ext cx="1080" cy="1080"/>
            </a:xfrm>
            <a:prstGeom prst="rect">
              <a:avLst/>
            </a:prstGeom>
            <a:solidFill>
              <a:srgbClr val="80000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40974" name="Rectangle 5"/>
            <p:cNvSpPr>
              <a:spLocks noChangeArrowheads="1"/>
            </p:cNvSpPr>
            <p:nvPr/>
          </p:nvSpPr>
          <p:spPr bwMode="auto">
            <a:xfrm>
              <a:off x="5121" y="4526"/>
              <a:ext cx="900" cy="900"/>
            </a:xfrm>
            <a:prstGeom prst="rect">
              <a:avLst/>
            </a:prstGeom>
            <a:solidFill>
              <a:srgbClr val="FFDEBD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40975" name="Rectangle 6"/>
            <p:cNvSpPr>
              <a:spLocks noChangeArrowheads="1"/>
            </p:cNvSpPr>
            <p:nvPr/>
          </p:nvSpPr>
          <p:spPr bwMode="auto">
            <a:xfrm>
              <a:off x="6201" y="4706"/>
              <a:ext cx="720" cy="720"/>
            </a:xfrm>
            <a:prstGeom prst="rect">
              <a:avLst/>
            </a:prstGeom>
            <a:solidFill>
              <a:schemeClr val="folHlink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40976" name="Rectangle 7"/>
            <p:cNvSpPr>
              <a:spLocks noChangeArrowheads="1"/>
            </p:cNvSpPr>
            <p:nvPr/>
          </p:nvSpPr>
          <p:spPr bwMode="auto">
            <a:xfrm>
              <a:off x="7101" y="4886"/>
              <a:ext cx="540" cy="540"/>
            </a:xfrm>
            <a:prstGeom prst="rect">
              <a:avLst/>
            </a:prstGeom>
            <a:solidFill>
              <a:schemeClr val="bg2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40977" name="Rectangle 8"/>
            <p:cNvSpPr>
              <a:spLocks noChangeArrowheads="1"/>
            </p:cNvSpPr>
            <p:nvPr/>
          </p:nvSpPr>
          <p:spPr bwMode="auto">
            <a:xfrm>
              <a:off x="7821" y="5066"/>
              <a:ext cx="360" cy="360"/>
            </a:xfrm>
            <a:prstGeom prst="rect">
              <a:avLst/>
            </a:prstGeom>
            <a:solidFill>
              <a:srgbClr val="FFFFCC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3" name="Rectangle 9"/>
            <p:cNvSpPr>
              <a:spLocks noChangeArrowheads="1"/>
            </p:cNvSpPr>
            <p:nvPr/>
          </p:nvSpPr>
          <p:spPr bwMode="auto">
            <a:xfrm>
              <a:off x="8361" y="5153"/>
              <a:ext cx="282" cy="273"/>
            </a:xfrm>
            <a:prstGeom prst="rect">
              <a:avLst/>
            </a:prstGeom>
            <a:solidFill>
              <a:schemeClr val="tx1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40979" name="Line 10"/>
            <p:cNvSpPr>
              <a:spLocks noChangeShapeType="1"/>
            </p:cNvSpPr>
            <p:nvPr/>
          </p:nvSpPr>
          <p:spPr bwMode="auto">
            <a:xfrm>
              <a:off x="3321" y="4886"/>
              <a:ext cx="54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0980" name="Line 11"/>
            <p:cNvSpPr>
              <a:spLocks noChangeShapeType="1"/>
            </p:cNvSpPr>
            <p:nvPr/>
          </p:nvSpPr>
          <p:spPr bwMode="auto">
            <a:xfrm>
              <a:off x="4941" y="5246"/>
              <a:ext cx="18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0981" name="Line 12"/>
            <p:cNvSpPr>
              <a:spLocks noChangeShapeType="1"/>
            </p:cNvSpPr>
            <p:nvPr/>
          </p:nvSpPr>
          <p:spPr bwMode="auto">
            <a:xfrm>
              <a:off x="6021" y="5246"/>
              <a:ext cx="18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0982" name="Line 13"/>
            <p:cNvSpPr>
              <a:spLocks noChangeShapeType="1"/>
            </p:cNvSpPr>
            <p:nvPr/>
          </p:nvSpPr>
          <p:spPr bwMode="auto">
            <a:xfrm>
              <a:off x="8181" y="5246"/>
              <a:ext cx="18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0983" name="Line 14"/>
            <p:cNvSpPr>
              <a:spLocks noChangeShapeType="1"/>
            </p:cNvSpPr>
            <p:nvPr/>
          </p:nvSpPr>
          <p:spPr bwMode="auto">
            <a:xfrm>
              <a:off x="7641" y="5246"/>
              <a:ext cx="18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0984" name="Line 15"/>
            <p:cNvSpPr>
              <a:spLocks noChangeShapeType="1"/>
            </p:cNvSpPr>
            <p:nvPr/>
          </p:nvSpPr>
          <p:spPr bwMode="auto">
            <a:xfrm>
              <a:off x="6921" y="5246"/>
              <a:ext cx="18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5792" name="Text Box 16"/>
          <p:cNvSpPr txBox="1">
            <a:spLocks noChangeArrowheads="1"/>
          </p:cNvSpPr>
          <p:nvPr/>
        </p:nvSpPr>
        <p:spPr bwMode="auto">
          <a:xfrm>
            <a:off x="539750" y="188913"/>
            <a:ext cx="84248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Заполните модель к сказке…</a:t>
            </a:r>
          </a:p>
        </p:txBody>
      </p:sp>
      <p:pic>
        <p:nvPicPr>
          <p:cNvPr id="61460" name="Picture 20" descr="04890ab6348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781300"/>
            <a:ext cx="5440363" cy="395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78" name="Rectangle 18"/>
          <p:cNvSpPr>
            <a:spLocks noChangeArrowheads="1"/>
          </p:cNvSpPr>
          <p:nvPr/>
        </p:nvSpPr>
        <p:spPr bwMode="auto">
          <a:xfrm>
            <a:off x="1058863" y="1470025"/>
            <a:ext cx="5715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4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</a:t>
            </a:r>
            <a:endParaRPr lang="ru-RU" altLang="ru-RU" sz="400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3113088" y="1377950"/>
            <a:ext cx="5349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4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endParaRPr lang="ru-RU" altLang="ru-RU" sz="4000">
              <a:solidFill>
                <a:schemeClr val="bg1"/>
              </a:solidFill>
            </a:endParaRPr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4570413" y="1520825"/>
            <a:ext cx="5080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44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endParaRPr lang="ru-RU" altLang="ru-RU" sz="4400">
              <a:solidFill>
                <a:srgbClr val="002060"/>
              </a:solidFill>
            </a:endParaRPr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5768975" y="1722438"/>
            <a:ext cx="4921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36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altLang="ru-RU" sz="3600">
              <a:solidFill>
                <a:srgbClr val="FFFF00"/>
              </a:solidFill>
            </a:endParaRP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6710363" y="1865313"/>
            <a:ext cx="5984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36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endParaRPr lang="ru-RU" altLang="ru-RU" sz="3600">
              <a:solidFill>
                <a:srgbClr val="C00000"/>
              </a:solidFill>
            </a:endParaRPr>
          </a:p>
        </p:txBody>
      </p:sp>
      <p:sp>
        <p:nvSpPr>
          <p:cNvPr id="23" name="Прямоугольник 22"/>
          <p:cNvSpPr>
            <a:spLocks noChangeArrowheads="1"/>
          </p:cNvSpPr>
          <p:nvPr/>
        </p:nvSpPr>
        <p:spPr bwMode="auto">
          <a:xfrm>
            <a:off x="7558088" y="2084388"/>
            <a:ext cx="42386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28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altLang="ru-RU" sz="2800">
              <a:solidFill>
                <a:srgbClr val="002060"/>
              </a:solidFill>
            </a:endParaRPr>
          </a:p>
        </p:txBody>
      </p:sp>
      <p:sp>
        <p:nvSpPr>
          <p:cNvPr id="24" name="Прямоугольник 23"/>
          <p:cNvSpPr>
            <a:spLocks noChangeArrowheads="1"/>
          </p:cNvSpPr>
          <p:nvPr/>
        </p:nvSpPr>
        <p:spPr bwMode="auto">
          <a:xfrm>
            <a:off x="8156575" y="2182813"/>
            <a:ext cx="4587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altLang="ru-RU" sz="24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57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57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5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09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9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0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92" grpId="0" autoUpdateAnimBg="0"/>
      <p:bldP spid="4097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926976"/>
          </a:xfrm>
        </p:spPr>
        <p:txBody>
          <a:bodyPr/>
          <a:lstStyle/>
          <a:p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чего необходимо овладеть методом моделирования?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600201"/>
            <a:ext cx="7859216" cy="2188840"/>
          </a:xfrm>
        </p:spPr>
        <p:txBody>
          <a:bodyPr/>
          <a:lstStyle/>
          <a:p>
            <a:pPr marL="0" indent="361950" algn="just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 в содержание обучения понятий модели и  моделирования существенно меняет отношение учащихся к учебному предмету, делает их учебную деятельность более осмысленной и более продуктивной.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C8F49B-BA89-49D7-85C3-8F76794FACDC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3933056"/>
            <a:ext cx="784887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>
              <a:buFont typeface="Wingdings" panose="05000000000000000000" pitchFamily="2" charset="2"/>
              <a:buChar char="§"/>
            </a:pPr>
            <a:r>
              <a:rPr lang="ru-RU" sz="28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целенаправленное и систематическое обучение методу моделирования приближает младших школьников к методам научного познания, обеспечивает их интеллектуальное развитие.</a:t>
            </a:r>
          </a:p>
        </p:txBody>
      </p:sp>
    </p:spTree>
    <p:extLst>
      <p:ext uri="{BB962C8B-B14F-4D97-AF65-F5344CB8AC3E}">
        <p14:creationId xmlns:p14="http://schemas.microsoft.com/office/powerpoint/2010/main" val="27310452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5A0CC82-E757-41B5-867C-E88283B6B2BC}" type="slidenum">
              <a:rPr lang="ru-RU" altLang="ru-RU" i="0" smtClean="0"/>
              <a:pPr eaLnBrk="1" hangingPunct="1"/>
              <a:t>30</a:t>
            </a:fld>
            <a:endParaRPr lang="ru-RU" altLang="ru-RU" i="0"/>
          </a:p>
        </p:txBody>
      </p:sp>
      <p:sp>
        <p:nvSpPr>
          <p:cNvPr id="67586" name="Text Box 2"/>
          <p:cNvSpPr txBox="1">
            <a:spLocks noChangeArrowheads="1"/>
          </p:cNvSpPr>
          <p:nvPr/>
        </p:nvSpPr>
        <p:spPr bwMode="auto">
          <a:xfrm>
            <a:off x="904763" y="456495"/>
            <a:ext cx="771519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актуальность применения </a:t>
            </a:r>
          </a:p>
          <a:p>
            <a:pPr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уроках различных видов моделей  обусловлена </a:t>
            </a:r>
          </a:p>
          <a:p>
            <a:pPr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несколькими факторами:</a:t>
            </a:r>
          </a:p>
        </p:txBody>
      </p:sp>
      <p:sp>
        <p:nvSpPr>
          <p:cNvPr id="67587" name="Text Box 3"/>
          <p:cNvSpPr txBox="1">
            <a:spLocks noChangeArrowheads="1"/>
          </p:cNvSpPr>
          <p:nvPr/>
        </p:nvSpPr>
        <p:spPr bwMode="auto">
          <a:xfrm>
            <a:off x="467544" y="1924407"/>
            <a:ext cx="8286091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85725" indent="363538" algn="just">
              <a:buFont typeface="Wingdings" panose="05000000000000000000" pitchFamily="2" charset="2"/>
              <a:buChar char="§"/>
              <a:defRPr/>
            </a:pPr>
            <a:r>
              <a:rPr lang="ru-RU" sz="24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возможностью использования приёмов технологии развивающего обучения;</a:t>
            </a:r>
          </a:p>
          <a:p>
            <a:pPr marL="85725" indent="363538" algn="just">
              <a:buFont typeface="Wingdings" panose="05000000000000000000" pitchFamily="2" charset="2"/>
              <a:buChar char="§"/>
              <a:defRPr/>
            </a:pPr>
            <a:r>
              <a:rPr lang="ru-RU" sz="24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оптимизацией процесса формирования универсальных учебных действий;</a:t>
            </a:r>
          </a:p>
          <a:p>
            <a:pPr marL="85725" indent="363538" algn="just">
              <a:buFont typeface="Wingdings" panose="05000000000000000000" pitchFamily="2" charset="2"/>
              <a:buChar char="§"/>
              <a:defRPr/>
            </a:pPr>
            <a:r>
              <a:rPr lang="ru-RU" sz="24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экономией времени урока;</a:t>
            </a:r>
          </a:p>
          <a:p>
            <a:pPr marL="85725" indent="363538" algn="just">
              <a:buFont typeface="Wingdings" panose="05000000000000000000" pitchFamily="2" charset="2"/>
              <a:buChar char="§"/>
              <a:defRPr/>
            </a:pPr>
            <a:r>
              <a:rPr lang="ru-RU" sz="24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возможностью обратиться к модели в случае затруднения;</a:t>
            </a:r>
          </a:p>
          <a:p>
            <a:pPr marL="85725" indent="363538" algn="just">
              <a:buFont typeface="Wingdings" panose="05000000000000000000" pitchFamily="2" charset="2"/>
              <a:buChar char="§"/>
              <a:defRPr/>
            </a:pPr>
            <a:r>
              <a:rPr lang="ru-RU" sz="24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развитием монологической и диалогической речи;</a:t>
            </a:r>
          </a:p>
          <a:p>
            <a:pPr marL="85725" indent="363538" algn="just">
              <a:buFont typeface="Wingdings" panose="05000000000000000000" pitchFamily="2" charset="2"/>
              <a:buChar char="§"/>
              <a:defRPr/>
            </a:pPr>
            <a:r>
              <a:rPr lang="ru-RU" sz="24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развитием процессов мыслительной деятельности учащихся.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675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675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675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6" grpId="0"/>
      <p:bldP spid="6758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FA6F3E0-26F1-49AE-94F7-289E75CC5A0C}" type="slidenum">
              <a:rPr lang="ru-RU" altLang="ru-RU" i="0" smtClean="0"/>
              <a:pPr eaLnBrk="1" hangingPunct="1"/>
              <a:t>31</a:t>
            </a:fld>
            <a:endParaRPr lang="ru-RU" altLang="ru-RU" i="0"/>
          </a:p>
        </p:txBody>
      </p:sp>
      <p:sp>
        <p:nvSpPr>
          <p:cNvPr id="65538" name="Text Box 2"/>
          <p:cNvSpPr txBox="1">
            <a:spLocks noChangeArrowheads="1"/>
          </p:cNvSpPr>
          <p:nvPr/>
        </p:nvSpPr>
        <p:spPr bwMode="auto">
          <a:xfrm>
            <a:off x="215371" y="1988840"/>
            <a:ext cx="8496945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800" b="1" dirty="0">
                <a:solidFill>
                  <a:srgbClr val="C00000"/>
                </a:solidFill>
                <a:latin typeface="Times New Roman" pitchFamily="18" charset="0"/>
              </a:rPr>
              <a:t>Весь мир - открытая задача. </a:t>
            </a:r>
          </a:p>
          <a:p>
            <a:pPr algn="r">
              <a:defRPr/>
            </a:pPr>
            <a:r>
              <a:rPr lang="ru-RU" sz="4800" b="1" dirty="0">
                <a:solidFill>
                  <a:srgbClr val="C00000"/>
                </a:solidFill>
                <a:latin typeface="Times New Roman" pitchFamily="18" charset="0"/>
              </a:rPr>
              <a:t>Решай - и ждет тебя удача… </a:t>
            </a:r>
            <a:br>
              <a:rPr lang="ru-RU" sz="4800" b="1" dirty="0">
                <a:solidFill>
                  <a:srgbClr val="C00000"/>
                </a:solidFill>
                <a:latin typeface="Times New Roman" pitchFamily="18" charset="0"/>
              </a:rPr>
            </a:br>
            <a:r>
              <a:rPr lang="ru-RU" sz="4800" b="1" dirty="0">
                <a:solidFill>
                  <a:srgbClr val="C00000"/>
                </a:solidFill>
                <a:latin typeface="Times New Roman" pitchFamily="18" charset="0"/>
              </a:rPr>
              <a:t>А.А. </a:t>
            </a:r>
            <a:r>
              <a:rPr lang="ru-RU" sz="4800" b="1" dirty="0" err="1">
                <a:solidFill>
                  <a:srgbClr val="C00000"/>
                </a:solidFill>
                <a:latin typeface="Times New Roman" pitchFamily="18" charset="0"/>
              </a:rPr>
              <a:t>Гин</a:t>
            </a:r>
            <a:r>
              <a:rPr lang="ru-RU" sz="4800" b="1" dirty="0">
                <a:solidFill>
                  <a:srgbClr val="C00000"/>
                </a:solidFill>
                <a:latin typeface="Times New Roman" pitchFamily="18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55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55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E7D6C19-2D25-4092-90E9-3F4C116B4871}" type="slidenum">
              <a:rPr lang="ru-RU" altLang="ru-RU" i="0" smtClean="0"/>
              <a:pPr eaLnBrk="1" hangingPunct="1"/>
              <a:t>4</a:t>
            </a:fld>
            <a:endParaRPr lang="ru-RU" altLang="ru-RU" i="0"/>
          </a:p>
        </p:txBody>
      </p:sp>
      <p:sp>
        <p:nvSpPr>
          <p:cNvPr id="57348" name="Text Box 4"/>
          <p:cNvSpPr txBox="1">
            <a:spLocks noChangeArrowheads="1"/>
          </p:cNvSpPr>
          <p:nvPr/>
        </p:nvSpPr>
        <p:spPr bwMode="auto">
          <a:xfrm>
            <a:off x="622071" y="337171"/>
            <a:ext cx="78935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 i="0" dirty="0">
                <a:solidFill>
                  <a:srgbClr val="C00000"/>
                </a:solidFill>
                <a:latin typeface="Times New Roman" pitchFamily="18" charset="0"/>
              </a:rPr>
              <a:t>Модели на уроках обучения грамоте</a:t>
            </a:r>
          </a:p>
        </p:txBody>
      </p:sp>
      <p:sp>
        <p:nvSpPr>
          <p:cNvPr id="57349" name="Text Box 5"/>
          <p:cNvSpPr txBox="1">
            <a:spLocks noChangeArrowheads="1"/>
          </p:cNvSpPr>
          <p:nvPr/>
        </p:nvSpPr>
        <p:spPr bwMode="auto">
          <a:xfrm>
            <a:off x="622071" y="1052513"/>
            <a:ext cx="806472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моделей слов, предложений </a:t>
            </a:r>
          </a:p>
          <a:p>
            <a:pPr>
              <a:defRPr/>
            </a:pPr>
            <a:r>
              <a:rPr lang="ru-RU" sz="24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начинается уже с первых уроков обучения чтению</a:t>
            </a:r>
            <a:r>
              <a:rPr lang="ru-RU" sz="2400" b="1" i="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7350" name="Text Box 6"/>
          <p:cNvSpPr txBox="1">
            <a:spLocks noChangeArrowheads="1"/>
          </p:cNvSpPr>
          <p:nvPr/>
        </p:nvSpPr>
        <p:spPr bwMode="auto">
          <a:xfrm>
            <a:off x="2555299" y="1844675"/>
            <a:ext cx="367288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Blip>
                <a:blip r:embed="rId2"/>
              </a:buBlip>
              <a:defRPr/>
            </a:pPr>
            <a:r>
              <a:rPr lang="ru-RU" sz="200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ru-RU" sz="2000" dirty="0">
                <a:solidFill>
                  <a:srgbClr val="000066"/>
                </a:solidFill>
              </a:rPr>
              <a:t>Игра «Живые звуки»</a:t>
            </a:r>
            <a:r>
              <a:rPr lang="ru-RU" sz="2400" u="sng" dirty="0">
                <a:solidFill>
                  <a:srgbClr val="006666"/>
                </a:solidFill>
              </a:rPr>
              <a:t> </a:t>
            </a:r>
          </a:p>
        </p:txBody>
      </p:sp>
      <p:sp>
        <p:nvSpPr>
          <p:cNvPr id="57351" name="Text Box 7"/>
          <p:cNvSpPr txBox="1">
            <a:spLocks noChangeArrowheads="1"/>
          </p:cNvSpPr>
          <p:nvPr/>
        </p:nvSpPr>
        <p:spPr bwMode="auto">
          <a:xfrm>
            <a:off x="2991822" y="2153207"/>
            <a:ext cx="315400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rgbClr val="006666"/>
                </a:solidFill>
              </a:rPr>
              <a:t>Какое слово получится?</a:t>
            </a:r>
          </a:p>
        </p:txBody>
      </p:sp>
      <p:pic>
        <p:nvPicPr>
          <p:cNvPr id="57352" name="Picture 8" descr="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5143" y="2627868"/>
            <a:ext cx="3027363" cy="371157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573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573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12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73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7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7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7120"/>
                            </p:stCondLst>
                            <p:childTnLst>
                              <p:par>
                                <p:cTn id="23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73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73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912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573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73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57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8" grpId="0"/>
      <p:bldP spid="57349" grpId="0"/>
      <p:bldP spid="57350" grpId="0"/>
      <p:bldP spid="5735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A1D36C4-2A19-4472-B336-8ADE7E599C05}" type="slidenum">
              <a:rPr lang="ru-RU" altLang="ru-RU" i="0" smtClean="0"/>
              <a:pPr eaLnBrk="1" hangingPunct="1"/>
              <a:t>5</a:t>
            </a:fld>
            <a:endParaRPr lang="ru-RU" altLang="ru-RU" i="0"/>
          </a:p>
        </p:txBody>
      </p:sp>
      <p:sp>
        <p:nvSpPr>
          <p:cNvPr id="18435" name="Rectangle 20"/>
          <p:cNvSpPr>
            <a:spLocks noChangeArrowheads="1"/>
          </p:cNvSpPr>
          <p:nvPr/>
        </p:nvSpPr>
        <p:spPr bwMode="auto">
          <a:xfrm>
            <a:off x="-1027113" y="2687638"/>
            <a:ext cx="631825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indent="447675"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altLang="ru-RU" i="0"/>
              <a:t/>
            </a:r>
            <a:br>
              <a:rPr lang="ru-RU" altLang="ru-RU" i="0"/>
            </a:br>
            <a:endParaRPr lang="ru-RU" altLang="ru-RU" i="0"/>
          </a:p>
          <a:p>
            <a:pPr algn="l"/>
            <a:endParaRPr lang="ru-RU" altLang="ru-RU" i="0"/>
          </a:p>
        </p:txBody>
      </p:sp>
      <p:sp>
        <p:nvSpPr>
          <p:cNvPr id="60452" name="Text Box 36"/>
          <p:cNvSpPr txBox="1">
            <a:spLocks noChangeArrowheads="1"/>
          </p:cNvSpPr>
          <p:nvPr/>
        </p:nvSpPr>
        <p:spPr bwMode="auto">
          <a:xfrm>
            <a:off x="2916238" y="1344613"/>
            <a:ext cx="368935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ru-RU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 		окончание</a:t>
            </a:r>
          </a:p>
          <a:p>
            <a:pPr algn="l">
              <a:defRPr/>
            </a:pPr>
            <a:r>
              <a:rPr lang="ru-RU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2. 		основа</a:t>
            </a:r>
          </a:p>
          <a:p>
            <a:pPr algn="l">
              <a:defRPr/>
            </a:pPr>
            <a:r>
              <a:rPr lang="ru-RU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3.		корень</a:t>
            </a:r>
          </a:p>
          <a:p>
            <a:pPr algn="l">
              <a:defRPr/>
            </a:pPr>
            <a:r>
              <a:rPr lang="ru-RU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4. 		приставка</a:t>
            </a:r>
          </a:p>
          <a:p>
            <a:pPr algn="l">
              <a:defRPr/>
            </a:pPr>
            <a:r>
              <a:rPr lang="ru-RU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5. 		суффикс</a:t>
            </a:r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3725863" y="1428750"/>
            <a:ext cx="427037" cy="1639888"/>
            <a:chOff x="2781" y="9511"/>
            <a:chExt cx="720" cy="2700"/>
          </a:xfrm>
        </p:grpSpPr>
        <p:sp>
          <p:nvSpPr>
            <p:cNvPr id="18458" name="Rectangle 26"/>
            <p:cNvSpPr>
              <a:spLocks noChangeArrowheads="1"/>
            </p:cNvSpPr>
            <p:nvPr/>
          </p:nvSpPr>
          <p:spPr bwMode="auto">
            <a:xfrm>
              <a:off x="2781" y="9511"/>
              <a:ext cx="525" cy="274"/>
            </a:xfrm>
            <a:prstGeom prst="rect">
              <a:avLst/>
            </a:prstGeom>
            <a:solidFill>
              <a:srgbClr val="CC330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59" name="Line 27"/>
            <p:cNvSpPr>
              <a:spLocks noChangeShapeType="1"/>
            </p:cNvSpPr>
            <p:nvPr/>
          </p:nvSpPr>
          <p:spPr bwMode="auto">
            <a:xfrm>
              <a:off x="2781" y="10411"/>
              <a:ext cx="54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60" name="Line 28"/>
            <p:cNvSpPr>
              <a:spLocks noChangeShapeType="1"/>
            </p:cNvSpPr>
            <p:nvPr/>
          </p:nvSpPr>
          <p:spPr bwMode="auto">
            <a:xfrm>
              <a:off x="2781" y="10231"/>
              <a:ext cx="0" cy="18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61" name="Line 29"/>
            <p:cNvSpPr>
              <a:spLocks noChangeShapeType="1"/>
            </p:cNvSpPr>
            <p:nvPr/>
          </p:nvSpPr>
          <p:spPr bwMode="auto">
            <a:xfrm flipV="1">
              <a:off x="3321" y="10231"/>
              <a:ext cx="0" cy="18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62" name="Freeform 30"/>
            <p:cNvSpPr>
              <a:spLocks/>
            </p:cNvSpPr>
            <p:nvPr/>
          </p:nvSpPr>
          <p:spPr bwMode="auto">
            <a:xfrm>
              <a:off x="2781" y="10683"/>
              <a:ext cx="540" cy="210"/>
            </a:xfrm>
            <a:custGeom>
              <a:avLst/>
              <a:gdLst>
                <a:gd name="T0" fmla="*/ 0 w 540"/>
                <a:gd name="T1" fmla="*/ 210 h 210"/>
                <a:gd name="T2" fmla="*/ 180 w 540"/>
                <a:gd name="T3" fmla="*/ 30 h 210"/>
                <a:gd name="T4" fmla="*/ 360 w 540"/>
                <a:gd name="T5" fmla="*/ 30 h 210"/>
                <a:gd name="T6" fmla="*/ 540 w 540"/>
                <a:gd name="T7" fmla="*/ 210 h 21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40"/>
                <a:gd name="T13" fmla="*/ 0 h 210"/>
                <a:gd name="T14" fmla="*/ 540 w 540"/>
                <a:gd name="T15" fmla="*/ 210 h 21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40" h="210">
                  <a:moveTo>
                    <a:pt x="0" y="210"/>
                  </a:moveTo>
                  <a:cubicBezTo>
                    <a:pt x="60" y="135"/>
                    <a:pt x="120" y="60"/>
                    <a:pt x="180" y="30"/>
                  </a:cubicBezTo>
                  <a:cubicBezTo>
                    <a:pt x="240" y="0"/>
                    <a:pt x="300" y="0"/>
                    <a:pt x="360" y="30"/>
                  </a:cubicBezTo>
                  <a:cubicBezTo>
                    <a:pt x="420" y="60"/>
                    <a:pt x="510" y="180"/>
                    <a:pt x="540" y="210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63" name="Line 31"/>
            <p:cNvSpPr>
              <a:spLocks noChangeShapeType="1"/>
            </p:cNvSpPr>
            <p:nvPr/>
          </p:nvSpPr>
          <p:spPr bwMode="auto">
            <a:xfrm>
              <a:off x="2781" y="11357"/>
              <a:ext cx="54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64" name="Line 32"/>
            <p:cNvSpPr>
              <a:spLocks noChangeShapeType="1"/>
            </p:cNvSpPr>
            <p:nvPr/>
          </p:nvSpPr>
          <p:spPr bwMode="auto">
            <a:xfrm>
              <a:off x="3321" y="11311"/>
              <a:ext cx="0" cy="18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65" name="Line 33"/>
            <p:cNvSpPr>
              <a:spLocks noChangeShapeType="1"/>
            </p:cNvSpPr>
            <p:nvPr/>
          </p:nvSpPr>
          <p:spPr bwMode="auto">
            <a:xfrm flipV="1">
              <a:off x="2781" y="12001"/>
              <a:ext cx="360" cy="18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66" name="Line 34"/>
            <p:cNvSpPr>
              <a:spLocks noChangeShapeType="1"/>
            </p:cNvSpPr>
            <p:nvPr/>
          </p:nvSpPr>
          <p:spPr bwMode="auto">
            <a:xfrm>
              <a:off x="3141" y="12031"/>
              <a:ext cx="360" cy="18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0451" name="Text Box 35"/>
          <p:cNvSpPr txBox="1">
            <a:spLocks noChangeArrowheads="1"/>
          </p:cNvSpPr>
          <p:nvPr/>
        </p:nvSpPr>
        <p:spPr bwMode="auto">
          <a:xfrm>
            <a:off x="351685" y="354182"/>
            <a:ext cx="8612803" cy="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defRPr/>
            </a:pPr>
            <a:r>
              <a:rPr lang="ru-RU" sz="2800" b="1" dirty="0">
                <a:latin typeface="Times New Roman" pitchFamily="18" charset="0"/>
              </a:rPr>
              <a:t>В русском языке принят следующий </a:t>
            </a:r>
          </a:p>
          <a:p>
            <a:pPr>
              <a:lnSpc>
                <a:spcPct val="70000"/>
              </a:lnSpc>
              <a:defRPr/>
            </a:pPr>
            <a:r>
              <a:rPr lang="ru-RU" sz="2800" b="1" dirty="0">
                <a:latin typeface="Times New Roman" pitchFamily="18" charset="0"/>
              </a:rPr>
              <a:t>порядок разбора слова по составу:</a:t>
            </a:r>
            <a:endParaRPr lang="ru-RU" sz="2800" b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0453" name="Text Box 37"/>
          <p:cNvSpPr txBox="1">
            <a:spLocks noChangeArrowheads="1"/>
          </p:cNvSpPr>
          <p:nvPr/>
        </p:nvSpPr>
        <p:spPr bwMode="auto">
          <a:xfrm>
            <a:off x="351685" y="4630738"/>
            <a:ext cx="832400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Придумайте и запишите слова, </a:t>
            </a:r>
          </a:p>
          <a:p>
            <a:pPr>
              <a:defRPr/>
            </a:pPr>
            <a:r>
              <a:rPr lang="ru-RU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соответствующие следующим моделям:</a:t>
            </a:r>
            <a:endParaRPr lang="ru-RU" dirty="0"/>
          </a:p>
        </p:txBody>
      </p:sp>
      <p:grpSp>
        <p:nvGrpSpPr>
          <p:cNvPr id="3" name="Group 38"/>
          <p:cNvGrpSpPr>
            <a:grpSpLocks/>
          </p:cNvGrpSpPr>
          <p:nvPr/>
        </p:nvGrpSpPr>
        <p:grpSpPr bwMode="auto">
          <a:xfrm>
            <a:off x="1187450" y="5516563"/>
            <a:ext cx="2376488" cy="792162"/>
            <a:chOff x="2241" y="13264"/>
            <a:chExt cx="2700" cy="719"/>
          </a:xfrm>
        </p:grpSpPr>
        <p:sp>
          <p:nvSpPr>
            <p:cNvPr id="18452" name="Line 39"/>
            <p:cNvSpPr>
              <a:spLocks noChangeShapeType="1"/>
            </p:cNvSpPr>
            <p:nvPr/>
          </p:nvSpPr>
          <p:spPr bwMode="auto">
            <a:xfrm>
              <a:off x="2241" y="13983"/>
              <a:ext cx="216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53" name="Line 40"/>
            <p:cNvSpPr>
              <a:spLocks noChangeShapeType="1"/>
            </p:cNvSpPr>
            <p:nvPr/>
          </p:nvSpPr>
          <p:spPr bwMode="auto">
            <a:xfrm flipV="1">
              <a:off x="2241" y="13803"/>
              <a:ext cx="0" cy="18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54" name="Line 41"/>
            <p:cNvSpPr>
              <a:spLocks noChangeShapeType="1"/>
            </p:cNvSpPr>
            <p:nvPr/>
          </p:nvSpPr>
          <p:spPr bwMode="auto">
            <a:xfrm flipV="1">
              <a:off x="4401" y="13803"/>
              <a:ext cx="0" cy="18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55" name="Rectangle 42"/>
            <p:cNvSpPr>
              <a:spLocks noChangeArrowheads="1"/>
            </p:cNvSpPr>
            <p:nvPr/>
          </p:nvSpPr>
          <p:spPr bwMode="auto">
            <a:xfrm>
              <a:off x="4581" y="13623"/>
              <a:ext cx="360" cy="360"/>
            </a:xfrm>
            <a:prstGeom prst="rect">
              <a:avLst/>
            </a:prstGeom>
            <a:solidFill>
              <a:srgbClr val="CC330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56" name="Line 43"/>
            <p:cNvSpPr>
              <a:spLocks noChangeShapeType="1"/>
            </p:cNvSpPr>
            <p:nvPr/>
          </p:nvSpPr>
          <p:spPr bwMode="auto">
            <a:xfrm flipV="1">
              <a:off x="4041" y="13264"/>
              <a:ext cx="180" cy="36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57" name="Line 44"/>
            <p:cNvSpPr>
              <a:spLocks noChangeShapeType="1"/>
            </p:cNvSpPr>
            <p:nvPr/>
          </p:nvSpPr>
          <p:spPr bwMode="auto">
            <a:xfrm>
              <a:off x="4221" y="13264"/>
              <a:ext cx="180" cy="36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45"/>
          <p:cNvGrpSpPr>
            <a:grpSpLocks/>
          </p:cNvGrpSpPr>
          <p:nvPr/>
        </p:nvGrpSpPr>
        <p:grpSpPr bwMode="auto">
          <a:xfrm>
            <a:off x="4427538" y="5661025"/>
            <a:ext cx="3097212" cy="576263"/>
            <a:chOff x="6561" y="13443"/>
            <a:chExt cx="3060" cy="540"/>
          </a:xfrm>
        </p:grpSpPr>
        <p:sp>
          <p:nvSpPr>
            <p:cNvPr id="18443" name="Line 46"/>
            <p:cNvSpPr>
              <a:spLocks noChangeShapeType="1"/>
            </p:cNvSpPr>
            <p:nvPr/>
          </p:nvSpPr>
          <p:spPr bwMode="auto">
            <a:xfrm>
              <a:off x="6561" y="13983"/>
              <a:ext cx="252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44" name="Line 47"/>
            <p:cNvSpPr>
              <a:spLocks noChangeShapeType="1"/>
            </p:cNvSpPr>
            <p:nvPr/>
          </p:nvSpPr>
          <p:spPr bwMode="auto">
            <a:xfrm flipV="1">
              <a:off x="6561" y="13803"/>
              <a:ext cx="0" cy="18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45" name="Line 48"/>
            <p:cNvSpPr>
              <a:spLocks noChangeShapeType="1"/>
            </p:cNvSpPr>
            <p:nvPr/>
          </p:nvSpPr>
          <p:spPr bwMode="auto">
            <a:xfrm flipV="1">
              <a:off x="9081" y="13803"/>
              <a:ext cx="0" cy="18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46" name="Line 49"/>
            <p:cNvSpPr>
              <a:spLocks noChangeShapeType="1"/>
            </p:cNvSpPr>
            <p:nvPr/>
          </p:nvSpPr>
          <p:spPr bwMode="auto">
            <a:xfrm>
              <a:off x="6561" y="13623"/>
              <a:ext cx="72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47" name="Line 50"/>
            <p:cNvSpPr>
              <a:spLocks noChangeShapeType="1"/>
            </p:cNvSpPr>
            <p:nvPr/>
          </p:nvSpPr>
          <p:spPr bwMode="auto">
            <a:xfrm>
              <a:off x="7281" y="13623"/>
              <a:ext cx="0" cy="18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48" name="Rectangle 51"/>
            <p:cNvSpPr>
              <a:spLocks noChangeArrowheads="1"/>
            </p:cNvSpPr>
            <p:nvPr/>
          </p:nvSpPr>
          <p:spPr bwMode="auto">
            <a:xfrm>
              <a:off x="9261" y="13623"/>
              <a:ext cx="360" cy="360"/>
            </a:xfrm>
            <a:prstGeom prst="rect">
              <a:avLst/>
            </a:prstGeom>
            <a:solidFill>
              <a:srgbClr val="CC330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49" name="Freeform 52"/>
            <p:cNvSpPr>
              <a:spLocks/>
            </p:cNvSpPr>
            <p:nvPr/>
          </p:nvSpPr>
          <p:spPr bwMode="auto">
            <a:xfrm>
              <a:off x="7281" y="13593"/>
              <a:ext cx="1260" cy="210"/>
            </a:xfrm>
            <a:custGeom>
              <a:avLst/>
              <a:gdLst>
                <a:gd name="T0" fmla="*/ 0 w 1260"/>
                <a:gd name="T1" fmla="*/ 210 h 210"/>
                <a:gd name="T2" fmla="*/ 360 w 1260"/>
                <a:gd name="T3" fmla="*/ 30 h 210"/>
                <a:gd name="T4" fmla="*/ 900 w 1260"/>
                <a:gd name="T5" fmla="*/ 30 h 210"/>
                <a:gd name="T6" fmla="*/ 1260 w 1260"/>
                <a:gd name="T7" fmla="*/ 210 h 21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60"/>
                <a:gd name="T13" fmla="*/ 0 h 210"/>
                <a:gd name="T14" fmla="*/ 1260 w 1260"/>
                <a:gd name="T15" fmla="*/ 210 h 21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60" h="210">
                  <a:moveTo>
                    <a:pt x="0" y="210"/>
                  </a:moveTo>
                  <a:cubicBezTo>
                    <a:pt x="105" y="135"/>
                    <a:pt x="210" y="60"/>
                    <a:pt x="360" y="30"/>
                  </a:cubicBezTo>
                  <a:cubicBezTo>
                    <a:pt x="510" y="0"/>
                    <a:pt x="750" y="0"/>
                    <a:pt x="900" y="30"/>
                  </a:cubicBezTo>
                  <a:cubicBezTo>
                    <a:pt x="1050" y="60"/>
                    <a:pt x="1200" y="180"/>
                    <a:pt x="1260" y="210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50" name="Line 53"/>
            <p:cNvSpPr>
              <a:spLocks noChangeShapeType="1"/>
            </p:cNvSpPr>
            <p:nvPr/>
          </p:nvSpPr>
          <p:spPr bwMode="auto">
            <a:xfrm flipV="1">
              <a:off x="8721" y="13443"/>
              <a:ext cx="180" cy="36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51" name="Line 54"/>
            <p:cNvSpPr>
              <a:spLocks noChangeShapeType="1"/>
            </p:cNvSpPr>
            <p:nvPr/>
          </p:nvSpPr>
          <p:spPr bwMode="auto">
            <a:xfrm>
              <a:off x="8901" y="13443"/>
              <a:ext cx="180" cy="36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0475" name="Text Box 59"/>
          <p:cNvSpPr txBox="1">
            <a:spLocks noChangeArrowheads="1"/>
          </p:cNvSpPr>
          <p:nvPr/>
        </p:nvSpPr>
        <p:spPr bwMode="auto">
          <a:xfrm>
            <a:off x="466725" y="3357563"/>
            <a:ext cx="8208963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ru-RU" sz="22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данных условных обозначений постройте модель следующих слов: </a:t>
            </a:r>
            <a:r>
              <a:rPr lang="ru-RU" sz="2200" b="1" dirty="0">
                <a:solidFill>
                  <a:srgbClr val="0066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подберезовики, складка, дорога, развалина, внеклассный.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04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04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0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604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fill="hold"/>
                                        <p:tgtEl>
                                          <p:spTgt spid="60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fill="hold"/>
                                        <p:tgtEl>
                                          <p:spTgt spid="604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4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604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604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604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8560"/>
                            </p:stCondLst>
                            <p:childTnLst>
                              <p:par>
                                <p:cTn id="3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604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604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604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880"/>
                            </p:stCondLst>
                            <p:childTnLst>
                              <p:par>
                                <p:cTn id="3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2880"/>
                            </p:stCondLst>
                            <p:childTnLst>
                              <p:par>
                                <p:cTn id="45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52" grpId="0"/>
      <p:bldP spid="60451" grpId="0"/>
      <p:bldP spid="60453" grpId="0"/>
      <p:bldP spid="6047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D92C311-F5CF-48C0-AF22-A906B7802CC8}" type="slidenum">
              <a:rPr lang="ru-RU" altLang="ru-RU" i="0" smtClean="0"/>
              <a:pPr eaLnBrk="1" hangingPunct="1"/>
              <a:t>6</a:t>
            </a:fld>
            <a:endParaRPr lang="ru-RU" altLang="ru-RU" i="0"/>
          </a:p>
        </p:txBody>
      </p:sp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611189" y="294814"/>
            <a:ext cx="807561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  <a:defRPr/>
            </a:pPr>
            <a:r>
              <a:rPr lang="ru-RU" sz="3200" b="1" dirty="0">
                <a:latin typeface="Times New Roman" pitchFamily="18" charset="0"/>
              </a:rPr>
              <a:t>Можно построить не только модель </a:t>
            </a:r>
          </a:p>
          <a:p>
            <a:pPr>
              <a:lnSpc>
                <a:spcPct val="75000"/>
              </a:lnSpc>
              <a:defRPr/>
            </a:pPr>
            <a:r>
              <a:rPr lang="ru-RU" sz="3200" b="1" dirty="0">
                <a:latin typeface="Times New Roman" pitchFamily="18" charset="0"/>
              </a:rPr>
              <a:t>слова, но и предложения</a:t>
            </a: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395536" y="1411288"/>
            <a:ext cx="842493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ru-RU" sz="2400" i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Придумайте и запишите предложения, соответствующие следующим моделям:</a:t>
            </a:r>
          </a:p>
        </p:txBody>
      </p:sp>
      <p:sp>
        <p:nvSpPr>
          <p:cNvPr id="81926" name="Text Box 6"/>
          <p:cNvSpPr txBox="1">
            <a:spLocks noChangeArrowheads="1"/>
          </p:cNvSpPr>
          <p:nvPr/>
        </p:nvSpPr>
        <p:spPr bwMode="auto">
          <a:xfrm>
            <a:off x="395536" y="3970338"/>
            <a:ext cx="829126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ru-RU" sz="2400" i="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Составьте алгоритм разбора предложения по членам, выполните его для следующих предложений: </a:t>
            </a:r>
            <a:endParaRPr lang="ru-RU" sz="2400" b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1927" name="Text Box 7"/>
          <p:cNvSpPr txBox="1">
            <a:spLocks noChangeArrowheads="1"/>
          </p:cNvSpPr>
          <p:nvPr/>
        </p:nvSpPr>
        <p:spPr bwMode="auto">
          <a:xfrm>
            <a:off x="1303046" y="4885300"/>
            <a:ext cx="698043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>
              <a:buFont typeface="Wingdings" panose="05000000000000000000" pitchFamily="2" charset="2"/>
              <a:buChar char="§"/>
              <a:defRPr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пошли в лес за ягодами, грибами и орехами. </a:t>
            </a:r>
          </a:p>
          <a:p>
            <a:pPr marL="342900" indent="-342900" algn="l">
              <a:buFont typeface="Wingdings" panose="05000000000000000000" pitchFamily="2" charset="2"/>
              <a:buChar char="§"/>
              <a:defRPr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Миша читает интересную книгу. </a:t>
            </a:r>
          </a:p>
        </p:txBody>
      </p:sp>
      <p:grpSp>
        <p:nvGrpSpPr>
          <p:cNvPr id="2" name="Group 19"/>
          <p:cNvGrpSpPr>
            <a:grpSpLocks noChangeAspect="1"/>
          </p:cNvGrpSpPr>
          <p:nvPr/>
        </p:nvGrpSpPr>
        <p:grpSpPr bwMode="auto">
          <a:xfrm>
            <a:off x="2077010" y="2320313"/>
            <a:ext cx="5294895" cy="1287613"/>
            <a:chOff x="2563" y="2331"/>
            <a:chExt cx="6424" cy="1672"/>
          </a:xfrm>
        </p:grpSpPr>
        <p:sp>
          <p:nvSpPr>
            <p:cNvPr id="19464" name="AutoShape 20"/>
            <p:cNvSpPr>
              <a:spLocks noChangeAspect="1" noChangeArrowheads="1"/>
            </p:cNvSpPr>
            <p:nvPr/>
          </p:nvSpPr>
          <p:spPr bwMode="auto">
            <a:xfrm>
              <a:off x="2634" y="2331"/>
              <a:ext cx="6353" cy="16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9465" name="Line 21"/>
            <p:cNvSpPr>
              <a:spLocks noChangeShapeType="1"/>
            </p:cNvSpPr>
            <p:nvPr/>
          </p:nvSpPr>
          <p:spPr bwMode="auto">
            <a:xfrm>
              <a:off x="3975" y="3028"/>
              <a:ext cx="1271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466" name="Line 22"/>
            <p:cNvSpPr>
              <a:spLocks noChangeShapeType="1"/>
            </p:cNvSpPr>
            <p:nvPr/>
          </p:nvSpPr>
          <p:spPr bwMode="auto">
            <a:xfrm>
              <a:off x="3975" y="3167"/>
              <a:ext cx="1271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467" name="Line 23"/>
            <p:cNvSpPr>
              <a:spLocks noChangeShapeType="1"/>
            </p:cNvSpPr>
            <p:nvPr/>
          </p:nvSpPr>
          <p:spPr bwMode="auto">
            <a:xfrm>
              <a:off x="2563" y="3167"/>
              <a:ext cx="1129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468" name="Line 24"/>
            <p:cNvSpPr>
              <a:spLocks noChangeShapeType="1"/>
            </p:cNvSpPr>
            <p:nvPr/>
          </p:nvSpPr>
          <p:spPr bwMode="auto">
            <a:xfrm>
              <a:off x="4116" y="3864"/>
              <a:ext cx="1271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469" name="Line 25"/>
            <p:cNvSpPr>
              <a:spLocks noChangeShapeType="1"/>
            </p:cNvSpPr>
            <p:nvPr/>
          </p:nvSpPr>
          <p:spPr bwMode="auto">
            <a:xfrm>
              <a:off x="4116" y="3725"/>
              <a:ext cx="1271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470" name="Line 26"/>
            <p:cNvSpPr>
              <a:spLocks noChangeShapeType="1"/>
            </p:cNvSpPr>
            <p:nvPr/>
          </p:nvSpPr>
          <p:spPr bwMode="auto">
            <a:xfrm>
              <a:off x="2563" y="3864"/>
              <a:ext cx="1130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471" name="Line 27"/>
            <p:cNvSpPr>
              <a:spLocks noChangeShapeType="1"/>
            </p:cNvSpPr>
            <p:nvPr/>
          </p:nvSpPr>
          <p:spPr bwMode="auto">
            <a:xfrm>
              <a:off x="7363" y="3864"/>
              <a:ext cx="1130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472" name="Line 28"/>
            <p:cNvSpPr>
              <a:spLocks noChangeShapeType="1"/>
            </p:cNvSpPr>
            <p:nvPr/>
          </p:nvSpPr>
          <p:spPr bwMode="auto">
            <a:xfrm>
              <a:off x="5669" y="3167"/>
              <a:ext cx="1130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473" name="Freeform 29"/>
            <p:cNvSpPr>
              <a:spLocks/>
            </p:cNvSpPr>
            <p:nvPr/>
          </p:nvSpPr>
          <p:spPr bwMode="auto">
            <a:xfrm>
              <a:off x="5810" y="3725"/>
              <a:ext cx="1130" cy="138"/>
            </a:xfrm>
            <a:custGeom>
              <a:avLst/>
              <a:gdLst>
                <a:gd name="T0" fmla="*/ 0 w 2160"/>
                <a:gd name="T1" fmla="*/ 1 h 240"/>
                <a:gd name="T2" fmla="*/ 1 w 2160"/>
                <a:gd name="T3" fmla="*/ 1 h 240"/>
                <a:gd name="T4" fmla="*/ 1 w 2160"/>
                <a:gd name="T5" fmla="*/ 1 h 240"/>
                <a:gd name="T6" fmla="*/ 1 w 2160"/>
                <a:gd name="T7" fmla="*/ 1 h 240"/>
                <a:gd name="T8" fmla="*/ 1 w 2160"/>
                <a:gd name="T9" fmla="*/ 1 h 240"/>
                <a:gd name="T10" fmla="*/ 1 w 2160"/>
                <a:gd name="T11" fmla="*/ 1 h 240"/>
                <a:gd name="T12" fmla="*/ 1 w 2160"/>
                <a:gd name="T13" fmla="*/ 1 h 240"/>
                <a:gd name="T14" fmla="*/ 1 w 2160"/>
                <a:gd name="T15" fmla="*/ 1 h 240"/>
                <a:gd name="T16" fmla="*/ 1 w 2160"/>
                <a:gd name="T17" fmla="*/ 1 h 240"/>
                <a:gd name="T18" fmla="*/ 1 w 2160"/>
                <a:gd name="T19" fmla="*/ 1 h 240"/>
                <a:gd name="T20" fmla="*/ 1 w 2160"/>
                <a:gd name="T21" fmla="*/ 1 h 240"/>
                <a:gd name="T22" fmla="*/ 1 w 2160"/>
                <a:gd name="T23" fmla="*/ 1 h 240"/>
                <a:gd name="T24" fmla="*/ 1 w 2160"/>
                <a:gd name="T25" fmla="*/ 1 h 2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0"/>
                <a:gd name="T40" fmla="*/ 0 h 240"/>
                <a:gd name="T41" fmla="*/ 2160 w 2160"/>
                <a:gd name="T42" fmla="*/ 240 h 24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0" h="240">
                  <a:moveTo>
                    <a:pt x="0" y="210"/>
                  </a:moveTo>
                  <a:cubicBezTo>
                    <a:pt x="60" y="135"/>
                    <a:pt x="120" y="60"/>
                    <a:pt x="180" y="30"/>
                  </a:cubicBezTo>
                  <a:cubicBezTo>
                    <a:pt x="240" y="0"/>
                    <a:pt x="300" y="0"/>
                    <a:pt x="360" y="30"/>
                  </a:cubicBezTo>
                  <a:cubicBezTo>
                    <a:pt x="420" y="60"/>
                    <a:pt x="480" y="180"/>
                    <a:pt x="540" y="210"/>
                  </a:cubicBezTo>
                  <a:cubicBezTo>
                    <a:pt x="600" y="240"/>
                    <a:pt x="660" y="240"/>
                    <a:pt x="720" y="210"/>
                  </a:cubicBezTo>
                  <a:cubicBezTo>
                    <a:pt x="780" y="180"/>
                    <a:pt x="840" y="60"/>
                    <a:pt x="900" y="30"/>
                  </a:cubicBezTo>
                  <a:cubicBezTo>
                    <a:pt x="960" y="0"/>
                    <a:pt x="1020" y="0"/>
                    <a:pt x="1080" y="30"/>
                  </a:cubicBezTo>
                  <a:cubicBezTo>
                    <a:pt x="1140" y="60"/>
                    <a:pt x="1200" y="180"/>
                    <a:pt x="1260" y="210"/>
                  </a:cubicBezTo>
                  <a:cubicBezTo>
                    <a:pt x="1320" y="240"/>
                    <a:pt x="1380" y="240"/>
                    <a:pt x="1440" y="210"/>
                  </a:cubicBezTo>
                  <a:cubicBezTo>
                    <a:pt x="1500" y="180"/>
                    <a:pt x="1560" y="60"/>
                    <a:pt x="1620" y="30"/>
                  </a:cubicBezTo>
                  <a:cubicBezTo>
                    <a:pt x="1680" y="0"/>
                    <a:pt x="1740" y="0"/>
                    <a:pt x="1800" y="30"/>
                  </a:cubicBezTo>
                  <a:cubicBezTo>
                    <a:pt x="1860" y="60"/>
                    <a:pt x="1920" y="180"/>
                    <a:pt x="1980" y="210"/>
                  </a:cubicBezTo>
                  <a:cubicBezTo>
                    <a:pt x="2040" y="240"/>
                    <a:pt x="2100" y="225"/>
                    <a:pt x="2160" y="210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i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19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1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819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819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560"/>
                            </p:stCondLst>
                            <p:childTnLst>
                              <p:par>
                                <p:cTn id="1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819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819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240"/>
                            </p:stCondLst>
                            <p:childTnLst>
                              <p:par>
                                <p:cTn id="3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819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819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3" grpId="0"/>
      <p:bldP spid="81924" grpId="0"/>
      <p:bldP spid="81926" grpId="0"/>
      <p:bldP spid="819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10" descr="1282582553_115308010_1-----1282582553-1-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081" y="2348880"/>
            <a:ext cx="4648200" cy="407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Box 4"/>
          <p:cNvSpPr txBox="1">
            <a:spLocks noChangeArrowheads="1"/>
          </p:cNvSpPr>
          <p:nvPr/>
        </p:nvSpPr>
        <p:spPr bwMode="auto">
          <a:xfrm>
            <a:off x="285750" y="1214438"/>
            <a:ext cx="867886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Успешность изучения литературного чтения в  начальной школе  обеспечивает результативность обучения по другим предметам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332656"/>
            <a:ext cx="80650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Предмет, содержащий всё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8157592" cy="773882"/>
          </a:xfrm>
        </p:spPr>
        <p:txBody>
          <a:bodyPr/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уроках совершенствуется: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37866"/>
            <a:ext cx="8383960" cy="4493095"/>
          </a:xfrm>
        </p:spPr>
        <p:txBody>
          <a:bodyPr/>
          <a:lstStyle/>
          <a:p>
            <a:pPr marL="0" indent="276225" algn="just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о текстах (описание, рассуждение, повествование); </a:t>
            </a:r>
          </a:p>
          <a:p>
            <a:pPr marL="0" indent="276225" algn="just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сравнение художественных, деловых (учебных) и научно-познавательных текстов; </a:t>
            </a:r>
          </a:p>
          <a:p>
            <a:pPr marL="0" indent="276225" algn="just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соотносить заглавие с содержанием текста (его темой, главной мыслью); </a:t>
            </a:r>
          </a:p>
          <a:p>
            <a:pPr marL="0" indent="276225" algn="just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владение такими речевыми умениями, как деление текста на части,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озаглавливание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составление плана, различение главной и дополнительной информации текста.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C8F49B-BA89-49D7-85C3-8F76794FACDC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9437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712168"/>
            <a:ext cx="7963548" cy="1143000"/>
          </a:xfrm>
        </p:spPr>
        <p:txBody>
          <a:bodyPr/>
          <a:lstStyle/>
          <a:p>
            <a:r>
              <a:rPr lang="ru-RU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чтения и анализа прочитанного текста обучающиеся: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204864"/>
            <a:ext cx="7983070" cy="3340968"/>
          </a:xfrm>
        </p:spPr>
        <p:txBody>
          <a:bodyPr/>
          <a:lstStyle/>
          <a:p>
            <a:pPr marL="0" indent="361950" algn="just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осмысливают поступки, характер и речь героя, составляют его характеристику; </a:t>
            </a:r>
          </a:p>
          <a:p>
            <a:pPr marL="0" indent="361950" algn="just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обсуждают мотивы поведения героя, соотнося их с нормами морали; </a:t>
            </a:r>
          </a:p>
          <a:p>
            <a:pPr marL="0" indent="361950" algn="just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осознают духовно-нравственный смысл прочитанного произведения.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C8F49B-BA89-49D7-85C3-8F76794FACDC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1906227"/>
      </p:ext>
    </p:extLst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1960</TotalTime>
  <Words>1077</Words>
  <Application>Microsoft Office PowerPoint</Application>
  <PresentationFormat>Экран (4:3)</PresentationFormat>
  <Paragraphs>295</Paragraphs>
  <Slides>31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7" baseType="lpstr">
      <vt:lpstr>Arial</vt:lpstr>
      <vt:lpstr>Arial Black</vt:lpstr>
      <vt:lpstr>Calibri</vt:lpstr>
      <vt:lpstr>Times New Roman</vt:lpstr>
      <vt:lpstr>Wingdings</vt:lpstr>
      <vt:lpstr>Оформление по умолчанию</vt:lpstr>
      <vt:lpstr>Презентация PowerPoint</vt:lpstr>
      <vt:lpstr>Презентация PowerPoint</vt:lpstr>
      <vt:lpstr>Для чего необходимо овладеть методом моделирования? </vt:lpstr>
      <vt:lpstr>Презентация PowerPoint</vt:lpstr>
      <vt:lpstr>Презентация PowerPoint</vt:lpstr>
      <vt:lpstr>Презентация PowerPoint</vt:lpstr>
      <vt:lpstr>Презентация PowerPoint</vt:lpstr>
      <vt:lpstr>На уроках совершенствуется:</vt:lpstr>
      <vt:lpstr>На основе чтения и анализа прочитанного текста обучающиеся:</vt:lpstr>
      <vt:lpstr>Презентация PowerPoint</vt:lpstr>
      <vt:lpstr>Для развития осознанного  чтения необходимы:</vt:lpstr>
      <vt:lpstr>Презентация PowerPoint</vt:lpstr>
      <vt:lpstr>Презентация PowerPoint</vt:lpstr>
      <vt:lpstr>Презентация PowerPoint</vt:lpstr>
      <vt:lpstr> Применение  модели обложки</vt:lpstr>
      <vt:lpstr>Презентация PowerPoint</vt:lpstr>
      <vt:lpstr>Как строится модель-описание</vt:lpstr>
      <vt:lpstr>Презентация PowerPoint</vt:lpstr>
      <vt:lpstr>Презентация PowerPoint</vt:lpstr>
      <vt:lpstr>Структура модели-сравнения</vt:lpstr>
      <vt:lpstr> Модель - сравнение</vt:lpstr>
      <vt:lpstr>Презентация PowerPoint</vt:lpstr>
      <vt:lpstr>Презентация PowerPoint</vt:lpstr>
      <vt:lpstr>Кое-что любопытное: модель-рассуждение</vt:lpstr>
      <vt:lpstr>Презентация PowerPoint</vt:lpstr>
      <vt:lpstr>Особенности блок-схем</vt:lpstr>
      <vt:lpstr>Пример блок-схемы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</dc:creator>
  <cp:lastModifiedBy>INSTALL</cp:lastModifiedBy>
  <cp:revision>147</cp:revision>
  <dcterms:created xsi:type="dcterms:W3CDTF">2009-03-02T12:03:10Z</dcterms:created>
  <dcterms:modified xsi:type="dcterms:W3CDTF">2020-12-09T05:39:12Z</dcterms:modified>
</cp:coreProperties>
</file>