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61" r:id="rId2"/>
    <p:sldId id="374" r:id="rId3"/>
    <p:sldId id="378" r:id="rId4"/>
    <p:sldId id="289" r:id="rId5"/>
    <p:sldId id="291" r:id="rId6"/>
    <p:sldId id="292" r:id="rId7"/>
    <p:sldId id="352" r:id="rId8"/>
    <p:sldId id="379" r:id="rId9"/>
    <p:sldId id="380" r:id="rId10"/>
    <p:sldId id="336" r:id="rId11"/>
    <p:sldId id="375" r:id="rId12"/>
    <p:sldId id="338" r:id="rId13"/>
    <p:sldId id="340" r:id="rId14"/>
    <p:sldId id="354" r:id="rId15"/>
    <p:sldId id="356" r:id="rId16"/>
    <p:sldId id="376" r:id="rId17"/>
    <p:sldId id="343" r:id="rId18"/>
    <p:sldId id="342" r:id="rId19"/>
    <p:sldId id="373" r:id="rId20"/>
    <p:sldId id="346" r:id="rId21"/>
    <p:sldId id="361" r:id="rId22"/>
    <p:sldId id="360" r:id="rId23"/>
    <p:sldId id="363" r:id="rId24"/>
    <p:sldId id="365" r:id="rId25"/>
    <p:sldId id="367" r:id="rId26"/>
    <p:sldId id="369" r:id="rId27"/>
    <p:sldId id="371" r:id="rId28"/>
    <p:sldId id="298" r:id="rId29"/>
    <p:sldId id="349" r:id="rId30"/>
    <p:sldId id="306" r:id="rId31"/>
    <p:sldId id="308" r:id="rId3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66"/>
    <a:srgbClr val="800000"/>
    <a:srgbClr val="000066"/>
    <a:srgbClr val="FFCC99"/>
    <a:srgbClr val="FFFFCC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61" autoAdjust="0"/>
    <p:restoredTop sz="82208" autoAdjust="0"/>
  </p:normalViewPr>
  <p:slideViewPr>
    <p:cSldViewPr>
      <p:cViewPr varScale="1">
        <p:scale>
          <a:sx n="56" d="100"/>
          <a:sy n="56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AA1CC38B-C9AF-4F76-8433-84E6721FD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19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sz="12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CC38B-C9AF-4F76-8433-84E6721FD59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sz="12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CC38B-C9AF-4F76-8433-84E6721FD59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7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2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— способ </a:t>
            </a:r>
          </a:p>
          <a:p>
            <a:pPr>
              <a:defRPr/>
            </a:pPr>
            <a:r>
              <a:rPr lang="ru-RU" sz="12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понимать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CC38B-C9AF-4F76-8433-84E6721FD59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0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- описание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CC38B-C9AF-4F76-8433-84E6721FD59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9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200" i="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>
              <a:defRPr/>
            </a:pPr>
            <a:r>
              <a:rPr lang="ru-RU" sz="1200" i="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модели-рассуждения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CC38B-C9AF-4F76-8433-84E6721FD59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5DC1-D5F9-4C76-AA58-D4D84DC6C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FEB4-9793-4AEB-9E14-CE0D7FDE9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5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E699-3794-48B7-AB7A-ADE9428D1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DE66-CDB5-47E7-A035-DAE6D5545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8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FC20-078C-4A95-AFFB-3335F1C3D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9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1DA7-7385-49EF-B693-53F5B2577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5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8F49B-BA89-49D7-85C3-8F76794FA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8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630B2-A9DF-4FD8-8D7F-C36428052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FB74-4CEE-4A20-81A8-7489ADDC4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FF07-7E30-44A3-A215-BFFCB147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CA0C-B39E-48A2-9D18-BED8CC72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0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A505-2693-43F7-BE6A-728F4EE2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1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035D-8EC4-440F-9BF2-DD6DAF78A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4ECB-D114-419F-B401-AB433720F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A0BCE1EF-C0D8-4B7D-9ADF-D0167B7F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961BF7-FC8D-4033-BD4D-0D8E246B04F1}" type="slidenum">
              <a:rPr lang="ru-RU" altLang="ru-RU" i="0" smtClean="0"/>
              <a:pPr eaLnBrk="1" hangingPunct="1"/>
              <a:t>1</a:t>
            </a:fld>
            <a:endParaRPr lang="ru-RU" altLang="ru-RU" i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43608" y="1596636"/>
            <a:ext cx="72728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0" dirty="0">
                <a:solidFill>
                  <a:srgbClr val="C00000"/>
                </a:solidFill>
                <a:latin typeface="Times New Roman" pitchFamily="18" charset="0"/>
              </a:rPr>
              <a:t>Моделирование </a:t>
            </a:r>
          </a:p>
          <a:p>
            <a:pPr>
              <a:defRPr/>
            </a:pPr>
            <a:r>
              <a:rPr lang="ru-RU" sz="4400" b="1" i="0" dirty="0">
                <a:solidFill>
                  <a:srgbClr val="C00000"/>
                </a:solidFill>
                <a:latin typeface="Times New Roman" pitchFamily="18" charset="0"/>
              </a:rPr>
              <a:t>как один из методов работы  в начальной школе </a:t>
            </a:r>
            <a:endParaRPr lang="ru-RU" sz="4400" b="1" i="0" dirty="0">
              <a:solidFill>
                <a:srgbClr val="C00000"/>
              </a:solidFill>
            </a:endParaRP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2699792" y="620688"/>
            <a:ext cx="4249738" cy="574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278"/>
              </a:avLst>
            </a:prstTxWarp>
          </a:bodyPr>
          <a:lstStyle/>
          <a:p>
            <a:endParaRPr lang="ru-RU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FFCC99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0y9nELXJf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381230"/>
            <a:ext cx="54975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56971" y="1733584"/>
            <a:ext cx="338442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 все дети умеют читать художественные произведения осознанно.</a:t>
            </a:r>
          </a:p>
          <a:p>
            <a:pPr eaLnBrk="1" hangingPunct="1"/>
            <a:r>
              <a:rPr lang="ru-RU" alt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воспринимает чтение как механический процесс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692728" y="94095"/>
            <a:ext cx="7493578" cy="16377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endParaRPr lang="ru-RU" sz="36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001" y="312791"/>
            <a:ext cx="8127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Беглость чтения - не гарант </a:t>
            </a:r>
          </a:p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отличного обучения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882201"/>
            <a:ext cx="8229600" cy="1143000"/>
          </a:xfrm>
        </p:spPr>
        <p:txBody>
          <a:bodyPr/>
          <a:lstStyle/>
          <a:p>
            <a:pPr marL="0" indent="0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осознанного  чтения необходимы: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632848" cy="3196952"/>
          </a:xfrm>
        </p:spPr>
        <p:txBody>
          <a:bodyPr/>
          <a:lstStyle/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беседа.</a:t>
            </a:r>
          </a:p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которая основывается на разборе частей текста и всего рассказа в целом.</a:t>
            </a:r>
          </a:p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планом и пересказом прочитанного произведения.</a:t>
            </a:r>
          </a:p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F49B-BA89-49D7-85C3-8F76794FACD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5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250825" y="1484313"/>
            <a:ext cx="8137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интересно самим участвовать в создании моделей.</a:t>
            </a:r>
            <a:endParaRPr lang="ru-RU" altLang="ru-RU" sz="3200" b="1" dirty="0">
              <a:latin typeface="Calibri" pitchFamily="34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148263" y="1197438"/>
            <a:ext cx="820896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endParaRPr lang="ru-RU" sz="36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10" descr="gallery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913063"/>
            <a:ext cx="5106988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5867400" y="2852738"/>
            <a:ext cx="309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6012160" y="2997200"/>
            <a:ext cx="31318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произведение становится доступнее для многогранного восприятия.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75" y="116633"/>
            <a:ext cx="910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- способ научиться понимать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кругленный прямоугольник 3"/>
          <p:cNvSpPr>
            <a:spLocks noChangeArrowheads="1"/>
          </p:cNvSpPr>
          <p:nvPr/>
        </p:nvSpPr>
        <p:spPr bwMode="auto">
          <a:xfrm>
            <a:off x="395288" y="692150"/>
            <a:ext cx="2428875" cy="1000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Модель-описание</a:t>
            </a:r>
          </a:p>
        </p:txBody>
      </p:sp>
      <p:sp>
        <p:nvSpPr>
          <p:cNvPr id="23555" name="Овал 4"/>
          <p:cNvSpPr>
            <a:spLocks noChangeArrowheads="1"/>
          </p:cNvSpPr>
          <p:nvPr/>
        </p:nvSpPr>
        <p:spPr bwMode="auto">
          <a:xfrm>
            <a:off x="6215063" y="620713"/>
            <a:ext cx="2928937" cy="1214437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Модель-сравнение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219700" y="4724400"/>
            <a:ext cx="3219450" cy="1223963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</a:t>
            </a:r>
          </a:p>
        </p:txBody>
      </p:sp>
      <p:sp>
        <p:nvSpPr>
          <p:cNvPr id="23557" name="Ромб 7"/>
          <p:cNvSpPr>
            <a:spLocks noChangeArrowheads="1"/>
          </p:cNvSpPr>
          <p:nvPr/>
        </p:nvSpPr>
        <p:spPr bwMode="auto">
          <a:xfrm>
            <a:off x="755650" y="4437063"/>
            <a:ext cx="3457575" cy="1571625"/>
          </a:xfrm>
          <a:prstGeom prst="diamond">
            <a:avLst/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Модель-рассуждение</a:t>
            </a:r>
          </a:p>
        </p:txBody>
      </p:sp>
      <p:sp>
        <p:nvSpPr>
          <p:cNvPr id="23558" name="Прямоугольник 9"/>
          <p:cNvSpPr>
            <a:spLocks noChangeArrowheads="1"/>
          </p:cNvSpPr>
          <p:nvPr/>
        </p:nvSpPr>
        <p:spPr bwMode="auto">
          <a:xfrm>
            <a:off x="3851275" y="404813"/>
            <a:ext cx="1728788" cy="15128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обложки</a:t>
            </a:r>
          </a:p>
        </p:txBody>
      </p:sp>
      <p:sp>
        <p:nvSpPr>
          <p:cNvPr id="23559" name="WordArt 9"/>
          <p:cNvSpPr>
            <a:spLocks noChangeArrowheads="1" noChangeShapeType="1" noTextEdit="1"/>
          </p:cNvSpPr>
          <p:nvPr/>
        </p:nvSpPr>
        <p:spPr bwMode="auto">
          <a:xfrm>
            <a:off x="900113" y="2636838"/>
            <a:ext cx="748823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модели?</a:t>
            </a:r>
          </a:p>
        </p:txBody>
      </p:sp>
      <p:pic>
        <p:nvPicPr>
          <p:cNvPr id="23560" name="Picture 10" descr="85142385_0_51b7c_c0e52fab_M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2476">
            <a:off x="6156325" y="1557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 descr="85142385_0_51b7c_c0e52fab_M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46940">
            <a:off x="3995738" y="8366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85142385_0_51b7c_c0e52fab_M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46940">
            <a:off x="1679575" y="7508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85142385_0_51b7c_c0e52fab_M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9014">
            <a:off x="6120606" y="3500033"/>
            <a:ext cx="19764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85142385_0_51b7c_c0e52fab_M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9710">
            <a:off x="2341563" y="33162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3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64561"/>
              </p:ext>
            </p:extLst>
          </p:nvPr>
        </p:nvGraphicFramePr>
        <p:xfrm>
          <a:off x="428625" y="1500188"/>
          <a:ext cx="3927475" cy="5024437"/>
        </p:xfrm>
        <a:graphic>
          <a:graphicData uri="http://schemas.openxmlformats.org/drawingml/2006/table">
            <a:tbl>
              <a:tblPr/>
              <a:tblGrid>
                <a:gridCol w="208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Пословица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Загадка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Стихотворение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Басня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Былина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Очерк</a:t>
                      </a: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4610" name="Группа 15"/>
          <p:cNvGrpSpPr>
            <a:grpSpLocks/>
          </p:cNvGrpSpPr>
          <p:nvPr/>
        </p:nvGrpSpPr>
        <p:grpSpPr bwMode="auto">
          <a:xfrm>
            <a:off x="2987675" y="2276475"/>
            <a:ext cx="1079500" cy="4105275"/>
            <a:chOff x="2285984" y="2714620"/>
            <a:chExt cx="1000132" cy="3714776"/>
          </a:xfrm>
        </p:grpSpPr>
        <p:sp>
          <p:nvSpPr>
            <p:cNvPr id="6" name="Овал 5"/>
            <p:cNvSpPr/>
            <p:nvPr/>
          </p:nvSpPr>
          <p:spPr>
            <a:xfrm>
              <a:off x="2643385" y="2714620"/>
              <a:ext cx="285332" cy="2858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85984" y="3286345"/>
              <a:ext cx="1000132" cy="1436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65419" y="3715857"/>
              <a:ext cx="642732" cy="2858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608086" y="4215758"/>
              <a:ext cx="357400" cy="28586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608086" y="4714221"/>
              <a:ext cx="357400" cy="28586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Равнобедренный треугольник 10"/>
            <p:cNvSpPr>
              <a:spLocks noChangeArrowheads="1"/>
            </p:cNvSpPr>
            <p:nvPr/>
          </p:nvSpPr>
          <p:spPr bwMode="auto">
            <a:xfrm rot="10800000">
              <a:off x="2608086" y="5214121"/>
              <a:ext cx="357400" cy="285863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 rot="2700000">
              <a:off x="2664667" y="5693219"/>
              <a:ext cx="242768" cy="24415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43385" y="6143534"/>
              <a:ext cx="285332" cy="2858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92205"/>
              </p:ext>
            </p:extLst>
          </p:nvPr>
        </p:nvGraphicFramePr>
        <p:xfrm>
          <a:off x="4716463" y="1500188"/>
          <a:ext cx="3927475" cy="4357685"/>
        </p:xfrm>
        <a:graphic>
          <a:graphicData uri="http://schemas.openxmlformats.org/drawingml/2006/table">
            <a:tbl>
              <a:tblPr/>
              <a:tblGrid>
                <a:gridCol w="217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природе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Зелёный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родной стране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Красный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детях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Жёлтый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животных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Коричневый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волшебстве и приключениях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Синий</a:t>
                      </a:r>
                    </a:p>
                  </a:txBody>
                  <a:tcPr marL="91439" marR="91439" marT="107999" marB="107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33" name="WordArt 69"/>
          <p:cNvSpPr>
            <a:spLocks noChangeArrowheads="1" noChangeShapeType="1" noTextEdit="1"/>
          </p:cNvSpPr>
          <p:nvPr/>
        </p:nvSpPr>
        <p:spPr bwMode="auto">
          <a:xfrm>
            <a:off x="428626" y="100013"/>
            <a:ext cx="860787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строится модель обложки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48677" y="1701293"/>
            <a:ext cx="1172331" cy="1598559"/>
            <a:chOff x="857224" y="2000240"/>
            <a:chExt cx="1080000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857224" y="2000240"/>
              <a:ext cx="108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Равнобедренный треугольник 3"/>
            <p:cNvSpPr>
              <a:spLocks noChangeAspect="1"/>
            </p:cNvSpPr>
            <p:nvPr/>
          </p:nvSpPr>
          <p:spPr>
            <a:xfrm>
              <a:off x="1066480" y="2428868"/>
              <a:ext cx="648000" cy="558621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5"/>
          <p:cNvGrpSpPr/>
          <p:nvPr/>
        </p:nvGrpSpPr>
        <p:grpSpPr>
          <a:xfrm>
            <a:off x="1708360" y="1719188"/>
            <a:ext cx="1172451" cy="1598559"/>
            <a:chOff x="857224" y="2000240"/>
            <a:chExt cx="1080000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857224" y="2000240"/>
              <a:ext cx="108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Равнобедренный треугольник 7"/>
            <p:cNvSpPr>
              <a:spLocks noChangeAspect="1"/>
            </p:cNvSpPr>
            <p:nvPr/>
          </p:nvSpPr>
          <p:spPr>
            <a:xfrm>
              <a:off x="1066480" y="2428868"/>
              <a:ext cx="648000" cy="558621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2994239" y="1705334"/>
            <a:ext cx="1172331" cy="1598559"/>
            <a:chOff x="857224" y="2000240"/>
            <a:chExt cx="1080000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/>
            <p:cNvSpPr/>
            <p:nvPr/>
          </p:nvSpPr>
          <p:spPr>
            <a:xfrm>
              <a:off x="857224" y="2000240"/>
              <a:ext cx="108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Равнобедренный треугольник 10"/>
            <p:cNvSpPr>
              <a:spLocks noChangeAspect="1"/>
            </p:cNvSpPr>
            <p:nvPr/>
          </p:nvSpPr>
          <p:spPr>
            <a:xfrm>
              <a:off x="1066480" y="2428868"/>
              <a:ext cx="648000" cy="558621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206375" y="3367088"/>
            <a:ext cx="43211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Вспомните и назовите произведение к каждой модели. </a:t>
            </a:r>
          </a:p>
          <a:p>
            <a:pPr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Чем похожи эти произведения? </a:t>
            </a:r>
          </a:p>
          <a:p>
            <a:pPr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Чем отличаются?</a:t>
            </a:r>
          </a:p>
        </p:txBody>
      </p:sp>
      <p:grpSp>
        <p:nvGrpSpPr>
          <p:cNvPr id="9" name="Группа 12"/>
          <p:cNvGrpSpPr/>
          <p:nvPr/>
        </p:nvGrpSpPr>
        <p:grpSpPr>
          <a:xfrm>
            <a:off x="4931946" y="1760751"/>
            <a:ext cx="1172332" cy="1598559"/>
            <a:chOff x="857224" y="2000240"/>
            <a:chExt cx="1080000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13"/>
            <p:cNvSpPr/>
            <p:nvPr/>
          </p:nvSpPr>
          <p:spPr>
            <a:xfrm>
              <a:off x="857224" y="2000240"/>
              <a:ext cx="108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Равнобедренный треугольник 14"/>
            <p:cNvSpPr>
              <a:spLocks noChangeAspect="1"/>
            </p:cNvSpPr>
            <p:nvPr/>
          </p:nvSpPr>
          <p:spPr>
            <a:xfrm>
              <a:off x="1066480" y="2428868"/>
              <a:ext cx="648000" cy="558621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607" name="Группа 22"/>
          <p:cNvGrpSpPr>
            <a:grpSpLocks/>
          </p:cNvGrpSpPr>
          <p:nvPr/>
        </p:nvGrpSpPr>
        <p:grpSpPr bwMode="auto">
          <a:xfrm>
            <a:off x="6232525" y="1768475"/>
            <a:ext cx="1171575" cy="1598613"/>
            <a:chOff x="6278082" y="2703380"/>
            <a:chExt cx="1080000" cy="1440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278082" y="2703380"/>
              <a:ext cx="108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496131" y="3215316"/>
              <a:ext cx="646829" cy="42756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608" name="Группа 24"/>
          <p:cNvGrpSpPr>
            <a:grpSpLocks/>
          </p:cNvGrpSpPr>
          <p:nvPr/>
        </p:nvGrpSpPr>
        <p:grpSpPr bwMode="auto">
          <a:xfrm>
            <a:off x="7462838" y="1768475"/>
            <a:ext cx="1171575" cy="1598613"/>
            <a:chOff x="7563966" y="2703380"/>
            <a:chExt cx="1080000" cy="1440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563966" y="2703380"/>
              <a:ext cx="108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786405" y="3072317"/>
              <a:ext cx="648292" cy="64778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609" name="TextBox 25"/>
          <p:cNvSpPr txBox="1">
            <a:spLocks noChangeArrowheads="1"/>
          </p:cNvSpPr>
          <p:nvPr/>
        </p:nvSpPr>
        <p:spPr bwMode="auto">
          <a:xfrm>
            <a:off x="4835525" y="3375720"/>
            <a:ext cx="3571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0" dirty="0">
                <a:latin typeface="Times New Roman" pitchFamily="18" charset="0"/>
                <a:cs typeface="Times New Roman" pitchFamily="18" charset="0"/>
              </a:rPr>
              <a:t>Выберите модель, подходящую к произведению.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2178051" y="4178300"/>
            <a:ext cx="4787900" cy="317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98988" y="4808538"/>
            <a:ext cx="4286250" cy="158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29"/>
          <p:cNvSpPr txBox="1">
            <a:spLocks noChangeArrowheads="1"/>
          </p:cNvSpPr>
          <p:nvPr/>
        </p:nvSpPr>
        <p:spPr bwMode="auto">
          <a:xfrm>
            <a:off x="4613275" y="4891088"/>
            <a:ext cx="4419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0" dirty="0">
                <a:latin typeface="Times New Roman" pitchFamily="18" charset="0"/>
                <a:cs typeface="Times New Roman" pitchFamily="18" charset="0"/>
              </a:rPr>
              <a:t>Ещё одно применение: подбор произведений по жанру или теме в соответствии с моделью</a:t>
            </a:r>
            <a:r>
              <a:rPr lang="ru-RU" altLang="ru-RU" sz="2800" i="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613" name="WordArt 19"/>
          <p:cNvSpPr>
            <a:spLocks noChangeArrowheads="1" noChangeShapeType="1" noTextEdit="1"/>
          </p:cNvSpPr>
          <p:nvPr/>
        </p:nvSpPr>
        <p:spPr bwMode="auto">
          <a:xfrm>
            <a:off x="539750" y="98425"/>
            <a:ext cx="80708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Times New Roman"/>
              <a:cs typeface="Times New Roman"/>
            </a:endParaRPr>
          </a:p>
        </p:txBody>
      </p:sp>
      <p:sp>
        <p:nvSpPr>
          <p:cNvPr id="25614" name="Заголовок 25"/>
          <p:cNvSpPr>
            <a:spLocks noGrp="1"/>
          </p:cNvSpPr>
          <p:nvPr>
            <p:ph type="title"/>
          </p:nvPr>
        </p:nvSpPr>
        <p:spPr>
          <a:xfrm>
            <a:off x="442913" y="71438"/>
            <a:ext cx="8229600" cy="1147762"/>
          </a:xfrm>
        </p:spPr>
        <p:txBody>
          <a:bodyPr/>
          <a:lstStyle/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 модели обложки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BCA0C-B39E-48A2-9D18-BED8CC724DD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0597"/>
            <a:ext cx="3899349" cy="502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65" y="708811"/>
            <a:ext cx="4957635" cy="51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7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87363" y="82550"/>
            <a:ext cx="8229600" cy="801688"/>
          </a:xfrm>
        </p:spPr>
        <p:txBody>
          <a:bodyPr/>
          <a:lstStyle/>
          <a:p>
            <a:pPr eaLnBrk="1" hangingPunct="1"/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строится модель-описание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071563" y="2857500"/>
            <a:ext cx="2857500" cy="278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- заместитель героя</a:t>
            </a:r>
          </a:p>
        </p:txBody>
      </p:sp>
      <p:sp>
        <p:nvSpPr>
          <p:cNvPr id="5" name="Дуга 4"/>
          <p:cNvSpPr/>
          <p:nvPr/>
        </p:nvSpPr>
        <p:spPr>
          <a:xfrm>
            <a:off x="642938" y="1428750"/>
            <a:ext cx="7840662" cy="5143500"/>
          </a:xfrm>
          <a:prstGeom prst="arc">
            <a:avLst>
              <a:gd name="adj1" fmla="val 1809361"/>
              <a:gd name="adj2" fmla="val 1791658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4313" y="928688"/>
            <a:ext cx="2803525" cy="1071562"/>
          </a:xfrm>
          <a:prstGeom prst="wedgeRoundRectCallout">
            <a:avLst>
              <a:gd name="adj1" fmla="val -8088"/>
              <a:gd name="adj2" fmla="val 93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принадлежности герою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5850" y="1571625"/>
            <a:ext cx="1731963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5" y="4214813"/>
            <a:ext cx="162560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3000375" y="571500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слова</a:t>
            </a:r>
          </a:p>
        </p:txBody>
      </p:sp>
      <p:cxnSp>
        <p:nvCxnSpPr>
          <p:cNvPr id="16" name="Shape 15"/>
          <p:cNvCxnSpPr>
            <a:stCxn id="7" idx="3"/>
            <a:endCxn id="22" idx="0"/>
          </p:cNvCxnSpPr>
          <p:nvPr/>
        </p:nvCxnSpPr>
        <p:spPr>
          <a:xfrm>
            <a:off x="5357813" y="2071688"/>
            <a:ext cx="1320800" cy="1285875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22" idx="3"/>
            <a:endCxn id="10" idx="3"/>
          </p:cNvCxnSpPr>
          <p:nvPr/>
        </p:nvCxnSpPr>
        <p:spPr>
          <a:xfrm flipH="1">
            <a:off x="6340475" y="3714750"/>
            <a:ext cx="1160463" cy="893763"/>
          </a:xfrm>
          <a:prstGeom prst="bentConnector3">
            <a:avLst>
              <a:gd name="adj1" fmla="val -19699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929063" y="3071813"/>
            <a:ext cx="14827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86375" y="5143500"/>
            <a:ext cx="16256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286625" y="1714500"/>
            <a:ext cx="1643063" cy="1000125"/>
          </a:xfrm>
          <a:prstGeom prst="wedgeRectCallout">
            <a:avLst>
              <a:gd name="adj1" fmla="val -87959"/>
              <a:gd name="adj2" fmla="val 64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7875" y="3357563"/>
            <a:ext cx="16430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Содержимое 27" descr="Заяц и Ёж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928926" y="2815431"/>
            <a:ext cx="4162425" cy="2095500"/>
          </a:xfrm>
          <a:effectLst>
            <a:softEdge rad="112500"/>
          </a:effectLst>
        </p:spPr>
      </p:pic>
      <p:sp>
        <p:nvSpPr>
          <p:cNvPr id="28675" name="TextBox 30"/>
          <p:cNvSpPr txBox="1">
            <a:spLocks noChangeArrowheads="1"/>
          </p:cNvSpPr>
          <p:nvPr/>
        </p:nvSpPr>
        <p:spPr bwMode="auto">
          <a:xfrm>
            <a:off x="214313" y="1285875"/>
            <a:ext cx="558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Братьев Гримм «Заяц и Ёж»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9388" y="1714500"/>
            <a:ext cx="4214812" cy="4486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3" y="3571875"/>
            <a:ext cx="150018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Заботливый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71625" y="2071688"/>
            <a:ext cx="128587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4375" y="2714625"/>
            <a:ext cx="15716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Приветливый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1563" y="4429125"/>
            <a:ext cx="150018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14500" y="5214938"/>
            <a:ext cx="14287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Хитрый</a:t>
            </a:r>
          </a:p>
        </p:txBody>
      </p:sp>
      <p:grpSp>
        <p:nvGrpSpPr>
          <p:cNvPr id="28682" name="Группа 42"/>
          <p:cNvGrpSpPr>
            <a:grpSpLocks/>
          </p:cNvGrpSpPr>
          <p:nvPr/>
        </p:nvGrpSpPr>
        <p:grpSpPr bwMode="auto">
          <a:xfrm>
            <a:off x="4427538" y="1412875"/>
            <a:ext cx="4429125" cy="4572000"/>
            <a:chOff x="4429124" y="1285860"/>
            <a:chExt cx="4429156" cy="4572032"/>
          </a:xfrm>
        </p:grpSpPr>
        <p:sp>
          <p:nvSpPr>
            <p:cNvPr id="30" name="Овал 29"/>
            <p:cNvSpPr/>
            <p:nvPr/>
          </p:nvSpPr>
          <p:spPr>
            <a:xfrm>
              <a:off x="4429124" y="1285860"/>
              <a:ext cx="4429156" cy="4572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643569" y="1643051"/>
              <a:ext cx="171451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Невежливый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938979" y="2357431"/>
              <a:ext cx="1347797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Важный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429520" y="3286124"/>
              <a:ext cx="1143008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Гордый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072329" y="4143380"/>
              <a:ext cx="1143008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Грубый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215073" y="4929199"/>
              <a:ext cx="1143008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Глупый</a:t>
              </a:r>
            </a:p>
          </p:txBody>
        </p:sp>
      </p:grpSp>
      <p:sp>
        <p:nvSpPr>
          <p:cNvPr id="28683" name="TextBox 44"/>
          <p:cNvSpPr txBox="1">
            <a:spLocks noChangeArrowheads="1"/>
          </p:cNvSpPr>
          <p:nvPr/>
        </p:nvSpPr>
        <p:spPr bwMode="auto">
          <a:xfrm>
            <a:off x="2195513" y="6165850"/>
            <a:ext cx="6589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- описание: два героя и их свойства</a:t>
            </a:r>
          </a:p>
        </p:txBody>
      </p:sp>
      <p:sp>
        <p:nvSpPr>
          <p:cNvPr id="28684" name="WordArt 20"/>
          <p:cNvSpPr>
            <a:spLocks noChangeArrowheads="1" noChangeShapeType="1" noTextEdit="1"/>
          </p:cNvSpPr>
          <p:nvPr/>
        </p:nvSpPr>
        <p:spPr bwMode="auto">
          <a:xfrm>
            <a:off x="1500187" y="332656"/>
            <a:ext cx="6959601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3" y="188640"/>
            <a:ext cx="731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- описание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3357563" y="1928813"/>
            <a:ext cx="2500312" cy="214312"/>
          </a:xfrm>
          <a:prstGeom prst="rightArrow">
            <a:avLst>
              <a:gd name="adj1" fmla="val 50000"/>
              <a:gd name="adj2" fmla="val 25834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 rot="19684467" flipV="1">
            <a:off x="1416050" y="3455988"/>
            <a:ext cx="5114925" cy="207962"/>
          </a:xfrm>
          <a:prstGeom prst="rightArrow">
            <a:avLst>
              <a:gd name="adj1" fmla="val 50000"/>
              <a:gd name="adj2" fmla="val 3888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 rot="10800000">
            <a:off x="2916238" y="5084763"/>
            <a:ext cx="3168650" cy="242887"/>
          </a:xfrm>
          <a:prstGeom prst="rightArrow">
            <a:avLst>
              <a:gd name="adj1" fmla="val 50000"/>
              <a:gd name="adj2" fmla="val 3336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928938" y="5357813"/>
            <a:ext cx="3227387" cy="231775"/>
          </a:xfrm>
          <a:prstGeom prst="rightArrow">
            <a:avLst>
              <a:gd name="adj1" fmla="val 50000"/>
              <a:gd name="adj2" fmla="val 528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 rot="-5400000">
            <a:off x="5331619" y="3383757"/>
            <a:ext cx="2357437" cy="304800"/>
          </a:xfrm>
          <a:prstGeom prst="rightArrow">
            <a:avLst>
              <a:gd name="adj1" fmla="val 50000"/>
              <a:gd name="adj2" fmla="val 2312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7" name="Прямоугольная выноска 16"/>
          <p:cNvSpPr>
            <a:spLocks noChangeArrowheads="1"/>
          </p:cNvSpPr>
          <p:nvPr/>
        </p:nvSpPr>
        <p:spPr bwMode="auto">
          <a:xfrm>
            <a:off x="6877050" y="3068638"/>
            <a:ext cx="2124075" cy="1000125"/>
          </a:xfrm>
          <a:prstGeom prst="wedgeRectCallout">
            <a:avLst>
              <a:gd name="adj1" fmla="val -59491"/>
              <a:gd name="adj2" fmla="val 7158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ЖЕЛАЕТ СЧАСЛИВОГО ПУТИ</a:t>
            </a:r>
          </a:p>
        </p:txBody>
      </p:sp>
      <p:sp>
        <p:nvSpPr>
          <p:cNvPr id="30728" name="Прямоугольная выноска 16"/>
          <p:cNvSpPr>
            <a:spLocks noChangeArrowheads="1"/>
          </p:cNvSpPr>
          <p:nvPr/>
        </p:nvSpPr>
        <p:spPr bwMode="auto">
          <a:xfrm>
            <a:off x="3779838" y="3860800"/>
            <a:ext cx="2232025" cy="1000125"/>
          </a:xfrm>
          <a:prstGeom prst="wedgeRectCallout">
            <a:avLst>
              <a:gd name="adj1" fmla="val 3625"/>
              <a:gd name="adj2" fmla="val 7428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СПРАШИВАЕТ, 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ПРИКАЗЫВАЕТ</a:t>
            </a:r>
          </a:p>
        </p:txBody>
      </p:sp>
      <p:sp>
        <p:nvSpPr>
          <p:cNvPr id="30729" name="Прямоугольная выноска 16"/>
          <p:cNvSpPr>
            <a:spLocks noChangeArrowheads="1"/>
          </p:cNvSpPr>
          <p:nvPr/>
        </p:nvSpPr>
        <p:spPr bwMode="auto">
          <a:xfrm>
            <a:off x="395288" y="2997200"/>
            <a:ext cx="2087562" cy="1000125"/>
          </a:xfrm>
          <a:prstGeom prst="wedgeRectCallout">
            <a:avLst>
              <a:gd name="adj1" fmla="val 83690"/>
              <a:gd name="adj2" fmla="val 5381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ЗАШВЫРЯЛИ ШАПКАМИ</a:t>
            </a:r>
          </a:p>
        </p:txBody>
      </p:sp>
      <p:sp>
        <p:nvSpPr>
          <p:cNvPr id="30730" name="Прямоугольная выноска 16"/>
          <p:cNvSpPr>
            <a:spLocks noChangeArrowheads="1"/>
          </p:cNvSpPr>
          <p:nvPr/>
        </p:nvSpPr>
        <p:spPr bwMode="auto">
          <a:xfrm>
            <a:off x="4643438" y="260350"/>
            <a:ext cx="2736850" cy="1000125"/>
          </a:xfrm>
          <a:prstGeom prst="wedgeRectCallout">
            <a:avLst>
              <a:gd name="adj1" fmla="val -56208"/>
              <a:gd name="adj2" fmla="val 111903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выпускала утят из виду, бросалась спасать</a:t>
            </a:r>
          </a:p>
        </p:txBody>
      </p:sp>
      <p:sp>
        <p:nvSpPr>
          <p:cNvPr id="30731" name="Text Box 25"/>
          <p:cNvSpPr txBox="1">
            <a:spLocks noChangeArrowheads="1"/>
          </p:cNvSpPr>
          <p:nvPr/>
        </p:nvSpPr>
        <p:spPr bwMode="auto">
          <a:xfrm>
            <a:off x="32412" y="159061"/>
            <a:ext cx="4427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Пришвин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 и утята»</a:t>
            </a:r>
          </a:p>
        </p:txBody>
      </p:sp>
      <p:sp>
        <p:nvSpPr>
          <p:cNvPr id="30732" name="Прямоугольная выноска 16"/>
          <p:cNvSpPr>
            <a:spLocks noChangeArrowheads="1"/>
          </p:cNvSpPr>
          <p:nvPr/>
        </p:nvSpPr>
        <p:spPr bwMode="auto">
          <a:xfrm>
            <a:off x="5148263" y="5661025"/>
            <a:ext cx="2087562" cy="1000125"/>
          </a:xfrm>
          <a:prstGeom prst="wedgeRectCallout">
            <a:avLst>
              <a:gd name="adj1" fmla="val -82472"/>
              <a:gd name="adj2" fmla="val -57301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ПРИКАЗ</a:t>
            </a:r>
          </a:p>
        </p:txBody>
      </p:sp>
      <p:sp>
        <p:nvSpPr>
          <p:cNvPr id="4" name="Овал 3"/>
          <p:cNvSpPr/>
          <p:nvPr/>
        </p:nvSpPr>
        <p:spPr>
          <a:xfrm>
            <a:off x="468313" y="1484313"/>
            <a:ext cx="2879725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УТОЧКА</a:t>
            </a:r>
          </a:p>
        </p:txBody>
      </p:sp>
      <p:sp>
        <p:nvSpPr>
          <p:cNvPr id="7" name="Овал 3"/>
          <p:cNvSpPr/>
          <p:nvPr/>
        </p:nvSpPr>
        <p:spPr>
          <a:xfrm>
            <a:off x="5867400" y="1412875"/>
            <a:ext cx="3097213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УТЯТА</a:t>
            </a:r>
          </a:p>
        </p:txBody>
      </p:sp>
      <p:sp>
        <p:nvSpPr>
          <p:cNvPr id="8" name="Овал 3"/>
          <p:cNvSpPr/>
          <p:nvPr/>
        </p:nvSpPr>
        <p:spPr>
          <a:xfrm>
            <a:off x="250825" y="4941888"/>
            <a:ext cx="2555875" cy="984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</a:p>
        </p:txBody>
      </p:sp>
      <p:sp>
        <p:nvSpPr>
          <p:cNvPr id="9" name="Овал 3"/>
          <p:cNvSpPr/>
          <p:nvPr/>
        </p:nvSpPr>
        <p:spPr>
          <a:xfrm>
            <a:off x="6156325" y="4581525"/>
            <a:ext cx="2555875" cy="984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27584" y="908721"/>
            <a:ext cx="7704856" cy="49685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целенаправленный информационный процесс, обеспечивающий получение новой информации об объекте, его свойствах и поведении с помощью модели.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упрощенное материальное или информационное представление (образ) реального объекта, частично воспроизводящее объект, его свойства и поведение.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моделирования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новая информация о существующем объекте, его свойствах и поведении, либо прогноз свойств и поведения конкретной новой, ранее не существовавшей, модификации объекта. </a:t>
            </a:r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159736-C09C-4238-B7E4-A9977C2D0EF8}" type="slidenum">
              <a:rPr lang="ru-RU" altLang="ru-RU" i="0" smtClean="0"/>
              <a:pPr eaLnBrk="1" hangingPunct="1"/>
              <a:t>2</a:t>
            </a:fld>
            <a:endParaRPr lang="ru-RU" altLang="ru-RU" i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модели-сравнения</a:t>
            </a:r>
          </a:p>
        </p:txBody>
      </p:sp>
      <p:grpSp>
        <p:nvGrpSpPr>
          <p:cNvPr id="31747" name="Группа 11"/>
          <p:cNvGrpSpPr>
            <a:grpSpLocks/>
          </p:cNvGrpSpPr>
          <p:nvPr/>
        </p:nvGrpSpPr>
        <p:grpSpPr bwMode="auto">
          <a:xfrm>
            <a:off x="133350" y="2214563"/>
            <a:ext cx="5081588" cy="3786187"/>
            <a:chOff x="132704" y="1785926"/>
            <a:chExt cx="5082242" cy="3786232"/>
          </a:xfrm>
        </p:grpSpPr>
        <p:sp>
          <p:nvSpPr>
            <p:cNvPr id="5" name="Дуга 4"/>
            <p:cNvSpPr/>
            <p:nvPr/>
          </p:nvSpPr>
          <p:spPr>
            <a:xfrm>
              <a:off x="285124" y="1785926"/>
              <a:ext cx="4929822" cy="3786232"/>
            </a:xfrm>
            <a:prstGeom prst="arc">
              <a:avLst>
                <a:gd name="adj1" fmla="val 16522151"/>
                <a:gd name="adj2" fmla="val 8921021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285377" y="3429008"/>
              <a:ext cx="2000507" cy="1939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герой</a:t>
              </a:r>
            </a:p>
          </p:txBody>
        </p:sp>
        <p:sp>
          <p:nvSpPr>
            <p:cNvPr id="31757" name="TextBox 8"/>
            <p:cNvSpPr txBox="1">
              <a:spLocks noChangeArrowheads="1"/>
            </p:cNvSpPr>
            <p:nvPr/>
          </p:nvSpPr>
          <p:spPr bwMode="auto">
            <a:xfrm>
              <a:off x="132704" y="2214548"/>
              <a:ext cx="3439157" cy="83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Свойства и действия первого героя</a:t>
              </a:r>
            </a:p>
          </p:txBody>
        </p:sp>
      </p:grpSp>
      <p:grpSp>
        <p:nvGrpSpPr>
          <p:cNvPr id="31748" name="Группа 12"/>
          <p:cNvGrpSpPr>
            <a:grpSpLocks/>
          </p:cNvGrpSpPr>
          <p:nvPr/>
        </p:nvGrpSpPr>
        <p:grpSpPr bwMode="auto">
          <a:xfrm>
            <a:off x="3500438" y="1571625"/>
            <a:ext cx="5540375" cy="4071938"/>
            <a:chOff x="3500422" y="1500159"/>
            <a:chExt cx="5540370" cy="4143418"/>
          </a:xfrm>
        </p:grpSpPr>
        <p:sp>
          <p:nvSpPr>
            <p:cNvPr id="6" name="Дуга 5"/>
            <p:cNvSpPr/>
            <p:nvPr/>
          </p:nvSpPr>
          <p:spPr>
            <a:xfrm>
              <a:off x="3500422" y="1500159"/>
              <a:ext cx="5429245" cy="4143418"/>
            </a:xfrm>
            <a:prstGeom prst="arc">
              <a:avLst>
                <a:gd name="adj1" fmla="val 4561146"/>
                <a:gd name="adj2" fmla="val 2024148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357795" y="1715003"/>
              <a:ext cx="2000248" cy="1928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Второй герой</a:t>
              </a:r>
            </a:p>
          </p:txBody>
        </p:sp>
        <p:sp>
          <p:nvSpPr>
            <p:cNvPr id="31754" name="TextBox 9"/>
            <p:cNvSpPr txBox="1">
              <a:spLocks noChangeArrowheads="1"/>
            </p:cNvSpPr>
            <p:nvPr/>
          </p:nvSpPr>
          <p:spPr bwMode="auto">
            <a:xfrm>
              <a:off x="5604394" y="3581853"/>
              <a:ext cx="3436398" cy="84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Свойства и действия второго героя</a:t>
              </a:r>
            </a:p>
          </p:txBody>
        </p:sp>
      </p:grp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3714750" y="3143250"/>
            <a:ext cx="1428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черты героев</a:t>
            </a:r>
          </a:p>
        </p:txBody>
      </p:sp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88900" y="873125"/>
            <a:ext cx="5554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Модель-сравнение составляется из двух и более моделей-описаний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857250" y="5903913"/>
            <a:ext cx="8286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сравнить героев, события, поведение, литературные жанры.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- сравнение</a:t>
            </a:r>
          </a:p>
        </p:txBody>
      </p:sp>
      <p:pic>
        <p:nvPicPr>
          <p:cNvPr id="32771" name="Содержимое 7" descr="Собака маленькая чёрная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3341688"/>
            <a:ext cx="1214438" cy="1658937"/>
          </a:xfrm>
        </p:spPr>
      </p:pic>
      <p:pic>
        <p:nvPicPr>
          <p:cNvPr id="32772" name="Содержимое 9" descr="Собака большая серая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471613"/>
            <a:ext cx="2743200" cy="2743200"/>
          </a:xfrm>
        </p:spPr>
      </p:pic>
      <p:sp>
        <p:nvSpPr>
          <p:cNvPr id="5" name="Дуга 4"/>
          <p:cNvSpPr/>
          <p:nvPr/>
        </p:nvSpPr>
        <p:spPr>
          <a:xfrm>
            <a:off x="2857500" y="1285875"/>
            <a:ext cx="1500188" cy="5072063"/>
          </a:xfrm>
          <a:prstGeom prst="arc">
            <a:avLst>
              <a:gd name="adj1" fmla="val 16780918"/>
              <a:gd name="adj2" fmla="val 505059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4572000" y="1428750"/>
            <a:ext cx="1357313" cy="4857750"/>
          </a:xfrm>
          <a:prstGeom prst="arc">
            <a:avLst>
              <a:gd name="adj1" fmla="val 5477223"/>
              <a:gd name="adj2" fmla="val 1580419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3063" y="5429250"/>
            <a:ext cx="2071687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Старалась загородить собой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350" y="4500563"/>
            <a:ext cx="1385888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Выскочила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1963" y="4589463"/>
            <a:ext cx="9286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Лаяла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5143500"/>
            <a:ext cx="1357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отступала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3" y="400050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Выскочила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00938" y="5286375"/>
            <a:ext cx="15001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Кинулась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4857750"/>
            <a:ext cx="17859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Бросилась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4429125"/>
            <a:ext cx="1500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Залаяла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29188" y="5229225"/>
            <a:ext cx="1874837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Растерялась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5063" y="5857875"/>
            <a:ext cx="1857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Удивилась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29438" y="6286500"/>
            <a:ext cx="17859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тронула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9538" y="2430463"/>
            <a:ext cx="114300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413" y="2959100"/>
            <a:ext cx="114300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Грязная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7475" y="1998980"/>
            <a:ext cx="114300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Худая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16088" y="3987800"/>
            <a:ext cx="128587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Пугливая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8900" y="3362325"/>
            <a:ext cx="1489075" cy="51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14500" y="3500438"/>
            <a:ext cx="1176338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Чёрная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7475" y="3987800"/>
            <a:ext cx="141605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25613" y="1978025"/>
            <a:ext cx="1812925" cy="293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Поправилась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97038" y="2359025"/>
            <a:ext cx="238760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Перестала хромать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25613" y="2959100"/>
            <a:ext cx="2506662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Блестящая и пушистая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76538" y="4916488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Бросилась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0813" y="1571625"/>
            <a:ext cx="1500187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29500" y="2000250"/>
            <a:ext cx="114300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72375" y="3071813"/>
            <a:ext cx="1428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58063" y="2500313"/>
            <a:ext cx="1571625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86625" y="3643313"/>
            <a:ext cx="1571625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Страшная</a:t>
            </a:r>
          </a:p>
        </p:txBody>
      </p:sp>
      <p:sp>
        <p:nvSpPr>
          <p:cNvPr id="32802" name="TextBox 41"/>
          <p:cNvSpPr txBox="1">
            <a:spLocks noChangeArrowheads="1"/>
          </p:cNvSpPr>
          <p:nvPr/>
        </p:nvSpPr>
        <p:spPr bwMode="auto">
          <a:xfrm>
            <a:off x="125413" y="72707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Валентины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Чаплиной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«Мушка»</a:t>
            </a:r>
          </a:p>
        </p:txBody>
      </p:sp>
      <p:sp>
        <p:nvSpPr>
          <p:cNvPr id="32803" name="TextBox 42"/>
          <p:cNvSpPr txBox="1">
            <a:spLocks noChangeArrowheads="1"/>
          </p:cNvSpPr>
          <p:nvPr/>
        </p:nvSpPr>
        <p:spPr bwMode="auto">
          <a:xfrm>
            <a:off x="176213" y="1165225"/>
            <a:ext cx="333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Забота, дружба, любовь</a:t>
            </a:r>
          </a:p>
        </p:txBody>
      </p:sp>
      <p:sp>
        <p:nvSpPr>
          <p:cNvPr id="32804" name="TextBox 43"/>
          <p:cNvSpPr txBox="1">
            <a:spLocks noChangeArrowheads="1"/>
          </p:cNvSpPr>
          <p:nvPr/>
        </p:nvSpPr>
        <p:spPr bwMode="auto">
          <a:xfrm>
            <a:off x="58738" y="6337300"/>
            <a:ext cx="5514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Преданность, благодарность, храбрость</a:t>
            </a:r>
          </a:p>
        </p:txBody>
      </p:sp>
      <p:cxnSp>
        <p:nvCxnSpPr>
          <p:cNvPr id="51" name="Соединительная линия уступом 50"/>
          <p:cNvCxnSpPr>
            <a:stCxn id="24" idx="3"/>
          </p:cNvCxnSpPr>
          <p:nvPr/>
        </p:nvCxnSpPr>
        <p:spPr>
          <a:xfrm flipV="1">
            <a:off x="1260475" y="2137092"/>
            <a:ext cx="538163" cy="4763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>
            <a:off x="1268413" y="2551113"/>
            <a:ext cx="457200" cy="1587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23" idx="3"/>
          </p:cNvCxnSpPr>
          <p:nvPr/>
        </p:nvCxnSpPr>
        <p:spPr>
          <a:xfrm flipV="1">
            <a:off x="1268413" y="3097213"/>
            <a:ext cx="474662" cy="4762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8" name="TextBox 57"/>
          <p:cNvSpPr txBox="1">
            <a:spLocks noChangeArrowheads="1"/>
          </p:cNvSpPr>
          <p:nvPr/>
        </p:nvSpPr>
        <p:spPr bwMode="auto">
          <a:xfrm>
            <a:off x="73025" y="1566863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32809" name="TextBox 58"/>
          <p:cNvSpPr txBox="1">
            <a:spLocks noChangeArrowheads="1"/>
          </p:cNvSpPr>
          <p:nvPr/>
        </p:nvSpPr>
        <p:spPr bwMode="auto">
          <a:xfrm>
            <a:off x="1976438" y="1547813"/>
            <a:ext cx="112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6633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- сравнение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12763" y="671513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Мушки и опасной собаки</a:t>
            </a:r>
            <a:r>
              <a:rPr lang="ru-RU" alt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H="1">
            <a:off x="2124075" y="5013325"/>
            <a:ext cx="1020763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>
            <a:off x="1979613" y="4797425"/>
            <a:ext cx="80645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>
            <a:off x="1979613" y="4572000"/>
            <a:ext cx="663575" cy="22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1979613" y="4076700"/>
            <a:ext cx="806450" cy="352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V="1">
            <a:off x="1979613" y="2276475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V="1">
            <a:off x="5940425" y="4076700"/>
            <a:ext cx="1079500" cy="930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V="1">
            <a:off x="6372225" y="4724400"/>
            <a:ext cx="8636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6443663" y="5300663"/>
            <a:ext cx="792162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6443663" y="5661025"/>
            <a:ext cx="792162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8313" y="2133600"/>
            <a:ext cx="180022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хромая</a:t>
            </a:r>
          </a:p>
        </p:txBody>
      </p:sp>
      <p:sp>
        <p:nvSpPr>
          <p:cNvPr id="2" name="Скругленный прямоугольник 35"/>
          <p:cNvSpPr/>
          <p:nvPr/>
        </p:nvSpPr>
        <p:spPr>
          <a:xfrm>
            <a:off x="468313" y="2636838"/>
            <a:ext cx="17272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грязная</a:t>
            </a:r>
          </a:p>
        </p:txBody>
      </p:sp>
      <p:sp>
        <p:nvSpPr>
          <p:cNvPr id="3" name="Скругленный прямоугольник 35"/>
          <p:cNvSpPr/>
          <p:nvPr/>
        </p:nvSpPr>
        <p:spPr>
          <a:xfrm>
            <a:off x="512763" y="3198654"/>
            <a:ext cx="17272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худая</a:t>
            </a:r>
          </a:p>
        </p:txBody>
      </p:sp>
      <p:sp>
        <p:nvSpPr>
          <p:cNvPr id="5" name="Скругленный прямоугольник 35"/>
          <p:cNvSpPr/>
          <p:nvPr/>
        </p:nvSpPr>
        <p:spPr>
          <a:xfrm>
            <a:off x="250825" y="3933825"/>
            <a:ext cx="17272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пугливая</a:t>
            </a:r>
          </a:p>
        </p:txBody>
      </p:sp>
      <p:sp>
        <p:nvSpPr>
          <p:cNvPr id="6" name="Скругленный прямоугольник 35"/>
          <p:cNvSpPr/>
          <p:nvPr/>
        </p:nvSpPr>
        <p:spPr>
          <a:xfrm>
            <a:off x="250825" y="4508500"/>
            <a:ext cx="17272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</a:t>
            </a:r>
          </a:p>
        </p:txBody>
      </p:sp>
      <p:sp>
        <p:nvSpPr>
          <p:cNvPr id="7" name="Скругленный прямоугольник 35"/>
          <p:cNvSpPr/>
          <p:nvPr/>
        </p:nvSpPr>
        <p:spPr>
          <a:xfrm>
            <a:off x="250825" y="5157788"/>
            <a:ext cx="17272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черная</a:t>
            </a:r>
          </a:p>
        </p:txBody>
      </p:sp>
      <p:sp>
        <p:nvSpPr>
          <p:cNvPr id="8" name="Скругленный прямоугольник 35"/>
          <p:cNvSpPr/>
          <p:nvPr/>
        </p:nvSpPr>
        <p:spPr>
          <a:xfrm>
            <a:off x="395288" y="5949950"/>
            <a:ext cx="17272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</a:t>
            </a:r>
          </a:p>
        </p:txBody>
      </p:sp>
      <p:sp>
        <p:nvSpPr>
          <p:cNvPr id="9" name="Скругленный прямоугольник 35"/>
          <p:cNvSpPr/>
          <p:nvPr/>
        </p:nvSpPr>
        <p:spPr>
          <a:xfrm>
            <a:off x="971550" y="1268413"/>
            <a:ext cx="27368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была</a:t>
            </a:r>
          </a:p>
        </p:txBody>
      </p:sp>
      <p:sp>
        <p:nvSpPr>
          <p:cNvPr id="10" name="Скругленный прямоугольник 35"/>
          <p:cNvSpPr/>
          <p:nvPr/>
        </p:nvSpPr>
        <p:spPr>
          <a:xfrm>
            <a:off x="5580063" y="1196975"/>
            <a:ext cx="27368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стала</a:t>
            </a:r>
          </a:p>
        </p:txBody>
      </p:sp>
      <p:sp>
        <p:nvSpPr>
          <p:cNvPr id="11" name="Скругленный прямоугольник 35"/>
          <p:cNvSpPr/>
          <p:nvPr/>
        </p:nvSpPr>
        <p:spPr>
          <a:xfrm>
            <a:off x="5795963" y="2060575"/>
            <a:ext cx="320357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перестала хромать</a:t>
            </a:r>
          </a:p>
        </p:txBody>
      </p:sp>
      <p:sp>
        <p:nvSpPr>
          <p:cNvPr id="12" name="Скругленный прямоугольник 35"/>
          <p:cNvSpPr/>
          <p:nvPr/>
        </p:nvSpPr>
        <p:spPr>
          <a:xfrm>
            <a:off x="5795963" y="2565400"/>
            <a:ext cx="320357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блестящая, пушистая</a:t>
            </a:r>
          </a:p>
        </p:txBody>
      </p:sp>
      <p:sp>
        <p:nvSpPr>
          <p:cNvPr id="13" name="Скругленный прямоугольник 35"/>
          <p:cNvSpPr/>
          <p:nvPr/>
        </p:nvSpPr>
        <p:spPr>
          <a:xfrm>
            <a:off x="6372225" y="3068638"/>
            <a:ext cx="2447925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поправилась</a:t>
            </a:r>
          </a:p>
        </p:txBody>
      </p:sp>
      <p:sp>
        <p:nvSpPr>
          <p:cNvPr id="14" name="Скругленный прямоугольник 35"/>
          <p:cNvSpPr/>
          <p:nvPr/>
        </p:nvSpPr>
        <p:spPr>
          <a:xfrm>
            <a:off x="7092950" y="3789363"/>
            <a:ext cx="17272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</a:t>
            </a:r>
          </a:p>
        </p:txBody>
      </p:sp>
      <p:sp>
        <p:nvSpPr>
          <p:cNvPr id="15" name="Скругленный прямоугольник 35"/>
          <p:cNvSpPr/>
          <p:nvPr/>
        </p:nvSpPr>
        <p:spPr>
          <a:xfrm>
            <a:off x="7164388" y="4437063"/>
            <a:ext cx="17272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</a:t>
            </a:r>
          </a:p>
        </p:txBody>
      </p:sp>
      <p:sp>
        <p:nvSpPr>
          <p:cNvPr id="16" name="Скругленный прямоугольник 35"/>
          <p:cNvSpPr/>
          <p:nvPr/>
        </p:nvSpPr>
        <p:spPr>
          <a:xfrm>
            <a:off x="7235825" y="5084763"/>
            <a:ext cx="17272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</p:txBody>
      </p:sp>
      <p:sp>
        <p:nvSpPr>
          <p:cNvPr id="17" name="Скругленный прямоугольник 35"/>
          <p:cNvSpPr/>
          <p:nvPr/>
        </p:nvSpPr>
        <p:spPr>
          <a:xfrm>
            <a:off x="7235825" y="5734050"/>
            <a:ext cx="17272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страшная</a:t>
            </a: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V="1">
            <a:off x="2195513" y="2852738"/>
            <a:ext cx="3600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2195513" y="3357563"/>
            <a:ext cx="4105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27313" y="4076700"/>
            <a:ext cx="2089150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МУШКА</a:t>
            </a:r>
          </a:p>
        </p:txBody>
      </p:sp>
      <p:sp>
        <p:nvSpPr>
          <p:cNvPr id="20" name="Овал 3"/>
          <p:cNvSpPr/>
          <p:nvPr/>
        </p:nvSpPr>
        <p:spPr>
          <a:xfrm>
            <a:off x="4427538" y="4868863"/>
            <a:ext cx="2089150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6" grpId="0" animBg="1"/>
      <p:bldP spid="49177" grpId="0" animBg="1"/>
      <p:bldP spid="49178" grpId="0" animBg="1"/>
      <p:bldP spid="49179" grpId="0" animBg="1"/>
      <p:bldP spid="49182" grpId="0" animBg="1"/>
      <p:bldP spid="49183" grpId="0" animBg="1"/>
      <p:bldP spid="49184" grpId="0" animBg="1"/>
      <p:bldP spid="49185" grpId="0" animBg="1"/>
      <p:bldP spid="49186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323850" y="1916113"/>
            <a:ext cx="7993063" cy="3300412"/>
            <a:chOff x="2071670" y="1928802"/>
            <a:chExt cx="4786346" cy="3429024"/>
          </a:xfrm>
        </p:grpSpPr>
        <p:sp>
          <p:nvSpPr>
            <p:cNvPr id="6" name="Ромб 5"/>
            <p:cNvSpPr/>
            <p:nvPr/>
          </p:nvSpPr>
          <p:spPr>
            <a:xfrm>
              <a:off x="2071670" y="3571567"/>
              <a:ext cx="1786206" cy="178625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</a:t>
              </a:r>
            </a:p>
          </p:txBody>
        </p:sp>
        <p:sp>
          <p:nvSpPr>
            <p:cNvPr id="7" name="Ромб 6"/>
            <p:cNvSpPr/>
            <p:nvPr/>
          </p:nvSpPr>
          <p:spPr>
            <a:xfrm>
              <a:off x="5071810" y="3571567"/>
              <a:ext cx="1786206" cy="178625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</a:t>
              </a:r>
            </a:p>
          </p:txBody>
        </p:sp>
        <p:cxnSp>
          <p:nvCxnSpPr>
            <p:cNvPr id="8" name="Скругленная соединительная линия 7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4463668" y="2071497"/>
              <a:ext cx="3299" cy="3000140"/>
            </a:xfrm>
            <a:prstGeom prst="curvedConnector3">
              <a:avLst>
                <a:gd name="adj1" fmla="val 56663053"/>
              </a:avLst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ая прямоугольная выноска 16"/>
            <p:cNvSpPr/>
            <p:nvPr/>
          </p:nvSpPr>
          <p:spPr>
            <a:xfrm>
              <a:off x="3071717" y="1928802"/>
              <a:ext cx="2857548" cy="428834"/>
            </a:xfrm>
            <a:prstGeom prst="wedgeRoundRectCallout">
              <a:avLst>
                <a:gd name="adj1" fmla="val -13001"/>
                <a:gd name="adj2" fmla="val 12831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Потому что… Так как…</a:t>
              </a:r>
            </a:p>
          </p:txBody>
        </p:sp>
      </p:grpSp>
      <p:sp>
        <p:nvSpPr>
          <p:cNvPr id="34819" name="TextBox 10"/>
          <p:cNvSpPr txBox="1">
            <a:spLocks noChangeArrowheads="1"/>
          </p:cNvSpPr>
          <p:nvPr/>
        </p:nvSpPr>
        <p:spPr bwMode="auto">
          <a:xfrm>
            <a:off x="677863" y="5857875"/>
            <a:ext cx="7788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строиться как развитие других видов моделей, а может быть и самостоятельной.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985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endParaRPr lang="ru-RU" sz="3600" i="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333375"/>
            <a:ext cx="7206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модели - рассуждения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41" y="116632"/>
            <a:ext cx="8982075" cy="992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Кое-что любопытное: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модель-рассуждение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8100" y="1196975"/>
            <a:ext cx="791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Виктора Драгунского «Что любит Мишка»</a:t>
            </a: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3398838" y="1882775"/>
            <a:ext cx="3000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разности</a:t>
            </a:r>
          </a:p>
        </p:txBody>
      </p:sp>
      <p:grpSp>
        <p:nvGrpSpPr>
          <p:cNvPr id="35845" name="Группа 36"/>
          <p:cNvGrpSpPr>
            <a:grpSpLocks/>
          </p:cNvGrpSpPr>
          <p:nvPr/>
        </p:nvGrpSpPr>
        <p:grpSpPr bwMode="auto">
          <a:xfrm>
            <a:off x="179388" y="1773238"/>
            <a:ext cx="4573587" cy="4103687"/>
            <a:chOff x="142844" y="2071678"/>
            <a:chExt cx="4357718" cy="4000528"/>
          </a:xfrm>
        </p:grpSpPr>
        <p:sp>
          <p:nvSpPr>
            <p:cNvPr id="6" name="Овал 5"/>
            <p:cNvSpPr/>
            <p:nvPr/>
          </p:nvSpPr>
          <p:spPr>
            <a:xfrm>
              <a:off x="2929001" y="3428917"/>
              <a:ext cx="1439968" cy="1439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Дениска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42844" y="2071678"/>
              <a:ext cx="4357718" cy="40005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Целый </a:t>
              </a:r>
            </a:p>
            <a:p>
              <a:pPr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643315" y="2285246"/>
              <a:ext cx="1285686" cy="357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Собака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14596" y="2857855"/>
              <a:ext cx="1285686" cy="357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Строгание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8720" y="3428917"/>
              <a:ext cx="1285686" cy="357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Слонёнок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85026" y="4072716"/>
              <a:ext cx="1287198" cy="355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Лань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70901" y="4714967"/>
              <a:ext cx="1786347" cy="357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Древние воины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13745" y="5286029"/>
              <a:ext cx="2215917" cy="357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Прохладные звёзды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215067" y="3000234"/>
              <a:ext cx="1285686" cy="357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Всё-всё</a:t>
              </a:r>
            </a:p>
          </p:txBody>
        </p:sp>
      </p:grp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4602163" y="2470150"/>
            <a:ext cx="4357687" cy="4214813"/>
            <a:chOff x="2899" y="1556"/>
            <a:chExt cx="2745" cy="2655"/>
          </a:xfrm>
        </p:grpSpPr>
        <p:sp>
          <p:nvSpPr>
            <p:cNvPr id="7" name="Овал 6"/>
            <p:cNvSpPr/>
            <p:nvPr/>
          </p:nvSpPr>
          <p:spPr>
            <a:xfrm>
              <a:off x="2982" y="2449"/>
              <a:ext cx="907" cy="9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Мишка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2899" y="1556"/>
              <a:ext cx="2745" cy="26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Еда,</a:t>
              </a:r>
            </a:p>
            <a:p>
              <a:pPr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еда, еда</a:t>
              </a:r>
              <a:r>
                <a:rPr lang="ru-RU" sz="2400" b="1" dirty="0">
                  <a:solidFill>
                    <a:srgbClr val="7030A0"/>
                  </a:solidFill>
                </a:rPr>
                <a:t>…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844" y="1736"/>
              <a:ext cx="81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Булки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376" y="2041"/>
              <a:ext cx="81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Пельмени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519" y="2186"/>
              <a:ext cx="81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Кильки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609" y="2591"/>
              <a:ext cx="81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Колбаса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744" y="2996"/>
              <a:ext cx="81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Вареники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474" y="3401"/>
              <a:ext cx="81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Печёнка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934" y="3761"/>
              <a:ext cx="900" cy="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Крыжовник</a:t>
              </a:r>
            </a:p>
          </p:txBody>
        </p:sp>
      </p:grpSp>
      <p:sp>
        <p:nvSpPr>
          <p:cNvPr id="38" name="Ромб 37"/>
          <p:cNvSpPr/>
          <p:nvPr/>
        </p:nvSpPr>
        <p:spPr>
          <a:xfrm>
            <a:off x="6149975" y="1643063"/>
            <a:ext cx="2921000" cy="92868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непохвально?</a:t>
            </a:r>
          </a:p>
        </p:txBody>
      </p:sp>
      <p:sp>
        <p:nvSpPr>
          <p:cNvPr id="39" name="Ромб 38"/>
          <p:cNvSpPr/>
          <p:nvPr/>
        </p:nvSpPr>
        <p:spPr>
          <a:xfrm>
            <a:off x="2138363" y="5830888"/>
            <a:ext cx="2892425" cy="92868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Одинаковое, съедобное</a:t>
            </a:r>
          </a:p>
        </p:txBody>
      </p:sp>
      <p:cxnSp>
        <p:nvCxnSpPr>
          <p:cNvPr id="50" name="Shape 49"/>
          <p:cNvCxnSpPr>
            <a:endCxn id="39" idx="3"/>
          </p:cNvCxnSpPr>
          <p:nvPr/>
        </p:nvCxnSpPr>
        <p:spPr>
          <a:xfrm rot="10800000" flipV="1">
            <a:off x="5030788" y="5045075"/>
            <a:ext cx="1571625" cy="1249363"/>
          </a:xfrm>
          <a:prstGeom prst="curved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38" idx="2"/>
          </p:cNvCxnSpPr>
          <p:nvPr/>
        </p:nvCxnSpPr>
        <p:spPr>
          <a:xfrm rot="5400000">
            <a:off x="6341268" y="2945607"/>
            <a:ext cx="1643063" cy="895350"/>
          </a:xfrm>
          <a:prstGeom prst="curved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/>
          <p:cNvSpPr>
            <a:spLocks noChangeArrowheads="1"/>
          </p:cNvSpPr>
          <p:nvPr/>
        </p:nvSpPr>
        <p:spPr bwMode="auto">
          <a:xfrm rot="7276451">
            <a:off x="382587" y="2576513"/>
            <a:ext cx="3673475" cy="304800"/>
          </a:xfrm>
          <a:prstGeom prst="rightArrow">
            <a:avLst>
              <a:gd name="adj1" fmla="val 50000"/>
              <a:gd name="adj2" fmla="val 3013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 rot="-3382759">
            <a:off x="1053306" y="2793207"/>
            <a:ext cx="3095625" cy="277812"/>
          </a:xfrm>
          <a:prstGeom prst="rightArrow">
            <a:avLst>
              <a:gd name="adj1" fmla="val 50000"/>
              <a:gd name="adj2" fmla="val 2785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 rot="2814903">
            <a:off x="4741069" y="2734469"/>
            <a:ext cx="3600450" cy="268288"/>
          </a:xfrm>
          <a:prstGeom prst="rightArrow">
            <a:avLst>
              <a:gd name="adj1" fmla="val 50000"/>
              <a:gd name="adj2" fmla="val 3040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rot="-7949288">
            <a:off x="5225256" y="2697957"/>
            <a:ext cx="4103687" cy="304800"/>
          </a:xfrm>
          <a:prstGeom prst="rightArrow">
            <a:avLst>
              <a:gd name="adj1" fmla="val 50000"/>
              <a:gd name="adj2" fmla="val 3365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 rot="10800000" flipH="1">
            <a:off x="2771775" y="4437063"/>
            <a:ext cx="3744913" cy="252412"/>
          </a:xfrm>
          <a:prstGeom prst="rightArrow">
            <a:avLst>
              <a:gd name="adj1" fmla="val 50000"/>
              <a:gd name="adj2" fmla="val 3709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 rot="10800000">
            <a:off x="3059113" y="5373688"/>
            <a:ext cx="3384550" cy="252412"/>
          </a:xfrm>
          <a:prstGeom prst="rightArrow">
            <a:avLst>
              <a:gd name="adj1" fmla="val 50000"/>
              <a:gd name="adj2" fmla="val 3352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2" name="Прямоугольная выноска 16"/>
          <p:cNvSpPr>
            <a:spLocks noChangeArrowheads="1"/>
          </p:cNvSpPr>
          <p:nvPr/>
        </p:nvSpPr>
        <p:spPr bwMode="auto">
          <a:xfrm>
            <a:off x="107950" y="404813"/>
            <a:ext cx="2232025" cy="1000125"/>
          </a:xfrm>
          <a:prstGeom prst="wedgeRectCallout">
            <a:avLst>
              <a:gd name="adj1" fmla="val 58606"/>
              <a:gd name="adj2" fmla="val 109843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</a:t>
            </a: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4" name="Овал 3"/>
          <p:cNvSpPr/>
          <p:nvPr/>
        </p:nvSpPr>
        <p:spPr>
          <a:xfrm>
            <a:off x="2987675" y="549275"/>
            <a:ext cx="3025775" cy="127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</a:t>
            </a:r>
          </a:p>
        </p:txBody>
      </p:sp>
      <p:sp>
        <p:nvSpPr>
          <p:cNvPr id="36874" name="Прямоугольная выноска 16"/>
          <p:cNvSpPr>
            <a:spLocks noChangeArrowheads="1"/>
          </p:cNvSpPr>
          <p:nvPr/>
        </p:nvSpPr>
        <p:spPr bwMode="auto">
          <a:xfrm>
            <a:off x="6732588" y="476250"/>
            <a:ext cx="2232025" cy="1000125"/>
          </a:xfrm>
          <a:prstGeom prst="wedgeRectCallout">
            <a:avLst>
              <a:gd name="adj1" fmla="val -51282"/>
              <a:gd name="adj2" fmla="val 12222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36875" name="Прямоугольная выноска 16"/>
          <p:cNvSpPr>
            <a:spLocks noChangeArrowheads="1"/>
          </p:cNvSpPr>
          <p:nvPr/>
        </p:nvSpPr>
        <p:spPr bwMode="auto">
          <a:xfrm>
            <a:off x="3348038" y="2349500"/>
            <a:ext cx="2087562" cy="495300"/>
          </a:xfrm>
          <a:prstGeom prst="wedgeRectCallout">
            <a:avLst>
              <a:gd name="adj1" fmla="val -92356"/>
              <a:gd name="adj2" fmla="val 11730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</a:t>
            </a:r>
          </a:p>
        </p:txBody>
      </p:sp>
      <p:sp>
        <p:nvSpPr>
          <p:cNvPr id="36876" name="Прямоугольная выноска 16"/>
          <p:cNvSpPr>
            <a:spLocks noChangeArrowheads="1"/>
          </p:cNvSpPr>
          <p:nvPr/>
        </p:nvSpPr>
        <p:spPr bwMode="auto">
          <a:xfrm>
            <a:off x="3924300" y="3284538"/>
            <a:ext cx="2087563" cy="495300"/>
          </a:xfrm>
          <a:prstGeom prst="wedgeRectCallout">
            <a:avLst>
              <a:gd name="adj1" fmla="val 94866"/>
              <a:gd name="adj2" fmla="val -40384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БЛАГОДАРИТ</a:t>
            </a:r>
          </a:p>
        </p:txBody>
      </p:sp>
      <p:sp>
        <p:nvSpPr>
          <p:cNvPr id="6" name="Овал 3"/>
          <p:cNvSpPr/>
          <p:nvPr/>
        </p:nvSpPr>
        <p:spPr>
          <a:xfrm>
            <a:off x="250825" y="4292600"/>
            <a:ext cx="3025775" cy="15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АЙОГА</a:t>
            </a:r>
          </a:p>
        </p:txBody>
      </p:sp>
      <p:sp>
        <p:nvSpPr>
          <p:cNvPr id="7" name="Овал 3"/>
          <p:cNvSpPr/>
          <p:nvPr/>
        </p:nvSpPr>
        <p:spPr>
          <a:xfrm>
            <a:off x="6118225" y="4292600"/>
            <a:ext cx="3025775" cy="148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СОСЕДСКАЯ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</a:t>
            </a:r>
          </a:p>
        </p:txBody>
      </p:sp>
      <p:sp>
        <p:nvSpPr>
          <p:cNvPr id="36879" name="Прямоугольная выноска 16"/>
          <p:cNvSpPr>
            <a:spLocks noChangeArrowheads="1"/>
          </p:cNvSpPr>
          <p:nvPr/>
        </p:nvSpPr>
        <p:spPr bwMode="auto">
          <a:xfrm>
            <a:off x="3708400" y="4797425"/>
            <a:ext cx="2159000" cy="279400"/>
          </a:xfrm>
          <a:prstGeom prst="wedgeRectCallout">
            <a:avLst>
              <a:gd name="adj1" fmla="val -78528"/>
              <a:gd name="adj2" fmla="val 16136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СЕРДИТСЯ</a:t>
            </a:r>
          </a:p>
        </p:txBody>
      </p:sp>
      <p:sp>
        <p:nvSpPr>
          <p:cNvPr id="36880" name="Прямоугольная выноска 16"/>
          <p:cNvSpPr>
            <a:spLocks noChangeArrowheads="1"/>
          </p:cNvSpPr>
          <p:nvPr/>
        </p:nvSpPr>
        <p:spPr bwMode="auto">
          <a:xfrm>
            <a:off x="3563938" y="5876925"/>
            <a:ext cx="2087562" cy="495300"/>
          </a:xfrm>
          <a:prstGeom prst="wedgeRectCallout">
            <a:avLst>
              <a:gd name="adj1" fmla="val 112282"/>
              <a:gd name="adj2" fmla="val -83014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</a:t>
            </a:r>
          </a:p>
        </p:txBody>
      </p:sp>
      <p:sp>
        <p:nvSpPr>
          <p:cNvPr id="36881" name="Text Box 34"/>
          <p:cNvSpPr txBox="1">
            <a:spLocks noChangeArrowheads="1"/>
          </p:cNvSpPr>
          <p:nvPr/>
        </p:nvSpPr>
        <p:spPr bwMode="auto">
          <a:xfrm>
            <a:off x="2555875" y="188913"/>
            <a:ext cx="403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НАНАЙСКАЯ СКАЗКА «АЙОГА»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  <p:bldP spid="52231" grpId="0" animBg="1"/>
      <p:bldP spid="52232" grpId="0" animBg="1"/>
      <p:bldP spid="522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блок-схем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25438" y="822325"/>
            <a:ext cx="7747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модели — описывают структуру сюжета</a:t>
            </a:r>
          </a:p>
        </p:txBody>
      </p:sp>
      <p:cxnSp>
        <p:nvCxnSpPr>
          <p:cNvPr id="11" name="Соединительная линия уступом 10"/>
          <p:cNvCxnSpPr>
            <a:stCxn id="24" idx="0"/>
            <a:endCxn id="26" idx="2"/>
          </p:cNvCxnSpPr>
          <p:nvPr/>
        </p:nvCxnSpPr>
        <p:spPr>
          <a:xfrm rot="5400000" flipH="1" flipV="1">
            <a:off x="943769" y="4193382"/>
            <a:ext cx="534987" cy="6350"/>
          </a:xfrm>
          <a:prstGeom prst="bentConnector3">
            <a:avLst>
              <a:gd name="adj1" fmla="val 50000"/>
            </a:avLst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0"/>
          <p:cNvCxnSpPr>
            <a:stCxn id="26" idx="0"/>
            <a:endCxn id="30" idx="2"/>
          </p:cNvCxnSpPr>
          <p:nvPr/>
        </p:nvCxnSpPr>
        <p:spPr>
          <a:xfrm rot="5400000" flipH="1" flipV="1">
            <a:off x="1000125" y="3286126"/>
            <a:ext cx="428625" cy="0"/>
          </a:xfrm>
          <a:prstGeom prst="bentConnector3">
            <a:avLst>
              <a:gd name="adj1" fmla="val 50000"/>
            </a:avLst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94" name="Соединительная линия уступом 10"/>
          <p:cNvCxnSpPr>
            <a:cxnSpLocks noChangeShapeType="1"/>
            <a:stCxn id="30" idx="0"/>
            <a:endCxn id="35" idx="1"/>
          </p:cNvCxnSpPr>
          <p:nvPr/>
        </p:nvCxnSpPr>
        <p:spPr bwMode="auto">
          <a:xfrm rot="-5400000">
            <a:off x="1339851" y="1768475"/>
            <a:ext cx="450850" cy="701675"/>
          </a:xfrm>
          <a:prstGeom prst="bentConnector2">
            <a:avLst/>
          </a:prstGeom>
          <a:noFill/>
          <a:ln w="50800" algn="ctr">
            <a:solidFill>
              <a:srgbClr val="7F7F7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Соединительная линия уступом 10"/>
          <p:cNvCxnSpPr>
            <a:cxnSpLocks noChangeShapeType="1"/>
            <a:stCxn id="35" idx="3"/>
            <a:endCxn id="39" idx="0"/>
          </p:cNvCxnSpPr>
          <p:nvPr/>
        </p:nvCxnSpPr>
        <p:spPr bwMode="auto">
          <a:xfrm flipH="1">
            <a:off x="4143375" y="1893888"/>
            <a:ext cx="80963" cy="879475"/>
          </a:xfrm>
          <a:prstGeom prst="bentConnector4">
            <a:avLst>
              <a:gd name="adj1" fmla="val -266667"/>
              <a:gd name="adj2" fmla="val 64801"/>
            </a:avLst>
          </a:prstGeom>
          <a:noFill/>
          <a:ln w="50800" algn="ctr">
            <a:solidFill>
              <a:srgbClr val="7F7F7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Соединительная линия уступом 10"/>
          <p:cNvCxnSpPr>
            <a:stCxn id="39" idx="2"/>
            <a:endCxn id="42" idx="0"/>
          </p:cNvCxnSpPr>
          <p:nvPr/>
        </p:nvCxnSpPr>
        <p:spPr>
          <a:xfrm rot="16200000" flipH="1">
            <a:off x="3964782" y="3393281"/>
            <a:ext cx="785812" cy="428625"/>
          </a:xfrm>
          <a:prstGeom prst="bentConnector3">
            <a:avLst>
              <a:gd name="adj1" fmla="val 50000"/>
            </a:avLst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100"/>
          <p:cNvSpPr txBox="1">
            <a:spLocks noChangeArrowheads="1"/>
          </p:cNvSpPr>
          <p:nvPr/>
        </p:nvSpPr>
        <p:spPr bwMode="auto">
          <a:xfrm>
            <a:off x="5348288" y="1428750"/>
            <a:ext cx="35099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содержать линейные, разветвлённые и кольцевые участки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3100" y="4464050"/>
            <a:ext cx="10715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63" y="3500438"/>
            <a:ext cx="1428750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313" y="2357438"/>
            <a:ext cx="2000250" cy="7143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событий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28813" y="1643063"/>
            <a:ext cx="2282825" cy="500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57563" y="2786063"/>
            <a:ext cx="157162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Развязка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14750" y="4000500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Концовка</a:t>
            </a:r>
          </a:p>
        </p:txBody>
      </p:sp>
      <p:cxnSp>
        <p:nvCxnSpPr>
          <p:cNvPr id="37904" name="Скругленная соединительная линия 88"/>
          <p:cNvCxnSpPr>
            <a:cxnSpLocks noChangeShapeType="1"/>
            <a:stCxn id="44" idx="0"/>
            <a:endCxn id="47" idx="0"/>
          </p:cNvCxnSpPr>
          <p:nvPr/>
        </p:nvCxnSpPr>
        <p:spPr bwMode="auto">
          <a:xfrm rot="5400000" flipV="1">
            <a:off x="7276306" y="3183732"/>
            <a:ext cx="1587" cy="1612900"/>
          </a:xfrm>
          <a:prstGeom prst="curvedConnector3">
            <a:avLst>
              <a:gd name="adj1" fmla="val -13600005"/>
            </a:avLst>
          </a:prstGeom>
          <a:noFill/>
          <a:ln w="508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Скругленная соединительная линия 93"/>
          <p:cNvCxnSpPr>
            <a:cxnSpLocks noChangeShapeType="1"/>
            <a:stCxn id="47" idx="2"/>
            <a:endCxn id="44" idx="2"/>
          </p:cNvCxnSpPr>
          <p:nvPr/>
        </p:nvCxnSpPr>
        <p:spPr bwMode="auto">
          <a:xfrm rot="5400000">
            <a:off x="7276306" y="3637757"/>
            <a:ext cx="1587" cy="1612900"/>
          </a:xfrm>
          <a:prstGeom prst="curvedConnector3">
            <a:avLst>
              <a:gd name="adj1" fmla="val 13600005"/>
            </a:avLst>
          </a:prstGeom>
          <a:noFill/>
          <a:ln w="508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Прямоугольник 43"/>
          <p:cNvSpPr/>
          <p:nvPr/>
        </p:nvSpPr>
        <p:spPr>
          <a:xfrm>
            <a:off x="5795963" y="4002088"/>
            <a:ext cx="13477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Завязка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35825" y="4002088"/>
            <a:ext cx="16938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Концовка</a:t>
            </a:r>
          </a:p>
        </p:txBody>
      </p:sp>
      <p:sp>
        <p:nvSpPr>
          <p:cNvPr id="37908" name="TextBox 70"/>
          <p:cNvSpPr txBox="1">
            <a:spLocks noChangeArrowheads="1"/>
          </p:cNvSpPr>
          <p:nvPr/>
        </p:nvSpPr>
        <p:spPr bwMode="auto">
          <a:xfrm>
            <a:off x="212725" y="5130800"/>
            <a:ext cx="8643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цвет в моделях можно по-разному. Но лучше всего цвет подходит для выражения эмоций (вот, как здесь, в линейной блок-схеме). Если же эмоции ― главное в модели ― получаем модель-настроение!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9" descr="medium_201011300902586657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125538"/>
            <a:ext cx="47037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471488" y="98425"/>
            <a:ext cx="8229600" cy="6985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блок-схемы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692275" y="836613"/>
            <a:ext cx="7091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Евгения Пермяка «Пичугин мост»</a:t>
            </a:r>
          </a:p>
        </p:txBody>
      </p:sp>
      <p:sp>
        <p:nvSpPr>
          <p:cNvPr id="38917" name="TextBox 32"/>
          <p:cNvSpPr txBox="1">
            <a:spLocks noChangeArrowheads="1"/>
          </p:cNvSpPr>
          <p:nvPr/>
        </p:nvSpPr>
        <p:spPr bwMode="auto">
          <a:xfrm>
            <a:off x="73025" y="5168900"/>
            <a:ext cx="8997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форма элементов отражает основную мысль каждого блока: описание героя , описание свойств или описание действий.  Такое иногда возможно.</a:t>
            </a:r>
          </a:p>
        </p:txBody>
      </p:sp>
      <p:grpSp>
        <p:nvGrpSpPr>
          <p:cNvPr id="38918" name="Группа 31"/>
          <p:cNvGrpSpPr>
            <a:grpSpLocks/>
          </p:cNvGrpSpPr>
          <p:nvPr/>
        </p:nvGrpSpPr>
        <p:grpSpPr bwMode="auto">
          <a:xfrm>
            <a:off x="199004" y="836613"/>
            <a:ext cx="8640762" cy="4392612"/>
            <a:chOff x="500034" y="2143116"/>
            <a:chExt cx="8286808" cy="4357718"/>
          </a:xfrm>
        </p:grpSpPr>
        <p:sp>
          <p:nvSpPr>
            <p:cNvPr id="4" name="Овал 3"/>
            <p:cNvSpPr/>
            <p:nvPr/>
          </p:nvSpPr>
          <p:spPr>
            <a:xfrm>
              <a:off x="1418083" y="2785671"/>
              <a:ext cx="1438735" cy="1441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Сёма Пичугин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928374" y="3929040"/>
              <a:ext cx="1429601" cy="642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Речка </a:t>
              </a:r>
              <a:r>
                <a:rPr lang="ru-RU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Быстрянка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Соединительная линия уступом 14"/>
            <p:cNvCxnSpPr>
              <a:stCxn id="18" idx="3"/>
              <a:endCxn id="4" idx="0"/>
            </p:cNvCxnSpPr>
            <p:nvPr/>
          </p:nvCxnSpPr>
          <p:spPr>
            <a:xfrm>
              <a:off x="1643409" y="2428170"/>
              <a:ext cx="493281" cy="357500"/>
            </a:xfrm>
            <a:prstGeom prst="bentConnector2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Соединительная линия уступом 16"/>
            <p:cNvCxnSpPr>
              <a:stCxn id="4" idx="6"/>
              <a:endCxn id="5" idx="0"/>
            </p:cNvCxnSpPr>
            <p:nvPr/>
          </p:nvCxnSpPr>
          <p:spPr>
            <a:xfrm>
              <a:off x="2856819" y="3506970"/>
              <a:ext cx="787117" cy="422070"/>
            </a:xfrm>
            <a:prstGeom prst="bentConnector2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>
              <a:stCxn id="5" idx="3"/>
              <a:endCxn id="22" idx="0"/>
            </p:cNvCxnSpPr>
            <p:nvPr/>
          </p:nvCxnSpPr>
          <p:spPr>
            <a:xfrm>
              <a:off x="4357975" y="4251892"/>
              <a:ext cx="928707" cy="319703"/>
            </a:xfrm>
            <a:prstGeom prst="bentConnector2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20"/>
            <p:cNvCxnSpPr>
              <a:stCxn id="22" idx="3"/>
              <a:endCxn id="26" idx="0"/>
            </p:cNvCxnSpPr>
            <p:nvPr/>
          </p:nvCxnSpPr>
          <p:spPr>
            <a:xfrm>
              <a:off x="5929165" y="4823577"/>
              <a:ext cx="785595" cy="463017"/>
            </a:xfrm>
            <a:prstGeom prst="bentConnector2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26" idx="3"/>
              <a:endCxn id="29" idx="0"/>
            </p:cNvCxnSpPr>
            <p:nvPr/>
          </p:nvCxnSpPr>
          <p:spPr>
            <a:xfrm>
              <a:off x="7358764" y="5537002"/>
              <a:ext cx="785595" cy="463017"/>
            </a:xfrm>
            <a:prstGeom prst="bentConnector2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500034" y="2143116"/>
              <a:ext cx="1143375" cy="5716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Мечты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44199" y="4571595"/>
              <a:ext cx="1284965" cy="500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Мостишко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72277" y="5286595"/>
              <a:ext cx="1286487" cy="4992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Мосток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500355" y="6000019"/>
              <a:ext cx="1286487" cy="500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DF86D0-FCEC-41CD-885C-1D006F40ED27}" type="slidenum">
              <a:rPr lang="ru-RU" altLang="ru-RU" i="0" smtClean="0"/>
              <a:pPr eaLnBrk="1" hangingPunct="1"/>
              <a:t>28</a:t>
            </a:fld>
            <a:endParaRPr lang="ru-RU" altLang="ru-RU" i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2781300"/>
            <a:ext cx="7704137" cy="1677988"/>
            <a:chOff x="2241" y="4346"/>
            <a:chExt cx="6300" cy="1080"/>
          </a:xfrm>
        </p:grpSpPr>
        <p:sp>
          <p:nvSpPr>
            <p:cNvPr id="39941" name="Oval 3"/>
            <p:cNvSpPr>
              <a:spLocks noChangeArrowheads="1"/>
            </p:cNvSpPr>
            <p:nvPr/>
          </p:nvSpPr>
          <p:spPr bwMode="auto">
            <a:xfrm>
              <a:off x="2241" y="4496"/>
              <a:ext cx="1080" cy="9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2" name="Rectangle 4"/>
            <p:cNvSpPr>
              <a:spLocks noChangeArrowheads="1"/>
            </p:cNvSpPr>
            <p:nvPr/>
          </p:nvSpPr>
          <p:spPr bwMode="auto">
            <a:xfrm>
              <a:off x="3861" y="4346"/>
              <a:ext cx="1080" cy="1080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3" name="Rectangle 5"/>
            <p:cNvSpPr>
              <a:spLocks noChangeArrowheads="1"/>
            </p:cNvSpPr>
            <p:nvPr/>
          </p:nvSpPr>
          <p:spPr bwMode="auto">
            <a:xfrm>
              <a:off x="5121" y="4526"/>
              <a:ext cx="900" cy="900"/>
            </a:xfrm>
            <a:prstGeom prst="rect">
              <a:avLst/>
            </a:prstGeom>
            <a:solidFill>
              <a:srgbClr val="FFDEB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6201" y="4706"/>
              <a:ext cx="720" cy="720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7101" y="4886"/>
              <a:ext cx="540" cy="54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7821" y="5066"/>
              <a:ext cx="360" cy="3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8361" y="5246"/>
              <a:ext cx="180" cy="18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48" name="Line 10"/>
            <p:cNvSpPr>
              <a:spLocks noChangeShapeType="1"/>
            </p:cNvSpPr>
            <p:nvPr/>
          </p:nvSpPr>
          <p:spPr bwMode="auto">
            <a:xfrm>
              <a:off x="3321" y="4886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Line 11"/>
            <p:cNvSpPr>
              <a:spLocks noChangeShapeType="1"/>
            </p:cNvSpPr>
            <p:nvPr/>
          </p:nvSpPr>
          <p:spPr bwMode="auto">
            <a:xfrm>
              <a:off x="494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602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Line 13"/>
            <p:cNvSpPr>
              <a:spLocks noChangeShapeType="1"/>
            </p:cNvSpPr>
            <p:nvPr/>
          </p:nvSpPr>
          <p:spPr bwMode="auto">
            <a:xfrm>
              <a:off x="818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Line 14"/>
            <p:cNvSpPr>
              <a:spLocks noChangeShapeType="1"/>
            </p:cNvSpPr>
            <p:nvPr/>
          </p:nvSpPr>
          <p:spPr bwMode="auto">
            <a:xfrm>
              <a:off x="764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692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695683" y="1557338"/>
            <a:ext cx="59219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модель к сказке «Репка».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962025"/>
            <a:ext cx="8072437" cy="1677988"/>
            <a:chOff x="2042" y="4346"/>
            <a:chExt cx="6601" cy="1080"/>
          </a:xfrm>
        </p:grpSpPr>
        <p:sp>
          <p:nvSpPr>
            <p:cNvPr id="40972" name="Oval 3"/>
            <p:cNvSpPr>
              <a:spLocks noChangeArrowheads="1"/>
            </p:cNvSpPr>
            <p:nvPr/>
          </p:nvSpPr>
          <p:spPr bwMode="auto">
            <a:xfrm>
              <a:off x="2042" y="4463"/>
              <a:ext cx="1279" cy="93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3" name="Rectangle 4"/>
            <p:cNvSpPr>
              <a:spLocks noChangeArrowheads="1"/>
            </p:cNvSpPr>
            <p:nvPr/>
          </p:nvSpPr>
          <p:spPr bwMode="auto">
            <a:xfrm>
              <a:off x="3861" y="4346"/>
              <a:ext cx="1080" cy="1080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4" name="Rectangle 5"/>
            <p:cNvSpPr>
              <a:spLocks noChangeArrowheads="1"/>
            </p:cNvSpPr>
            <p:nvPr/>
          </p:nvSpPr>
          <p:spPr bwMode="auto">
            <a:xfrm>
              <a:off x="5121" y="4526"/>
              <a:ext cx="900" cy="900"/>
            </a:xfrm>
            <a:prstGeom prst="rect">
              <a:avLst/>
            </a:prstGeom>
            <a:solidFill>
              <a:srgbClr val="FFDEB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5" name="Rectangle 6"/>
            <p:cNvSpPr>
              <a:spLocks noChangeArrowheads="1"/>
            </p:cNvSpPr>
            <p:nvPr/>
          </p:nvSpPr>
          <p:spPr bwMode="auto">
            <a:xfrm>
              <a:off x="6201" y="4706"/>
              <a:ext cx="720" cy="720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6" name="Rectangle 7"/>
            <p:cNvSpPr>
              <a:spLocks noChangeArrowheads="1"/>
            </p:cNvSpPr>
            <p:nvPr/>
          </p:nvSpPr>
          <p:spPr bwMode="auto">
            <a:xfrm>
              <a:off x="7101" y="4886"/>
              <a:ext cx="540" cy="54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7" name="Rectangle 8"/>
            <p:cNvSpPr>
              <a:spLocks noChangeArrowheads="1"/>
            </p:cNvSpPr>
            <p:nvPr/>
          </p:nvSpPr>
          <p:spPr bwMode="auto">
            <a:xfrm>
              <a:off x="7821" y="5066"/>
              <a:ext cx="360" cy="3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8361" y="5153"/>
              <a:ext cx="282" cy="27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9" name="Line 10"/>
            <p:cNvSpPr>
              <a:spLocks noChangeShapeType="1"/>
            </p:cNvSpPr>
            <p:nvPr/>
          </p:nvSpPr>
          <p:spPr bwMode="auto">
            <a:xfrm>
              <a:off x="3321" y="4886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0" name="Line 11"/>
            <p:cNvSpPr>
              <a:spLocks noChangeShapeType="1"/>
            </p:cNvSpPr>
            <p:nvPr/>
          </p:nvSpPr>
          <p:spPr bwMode="auto">
            <a:xfrm>
              <a:off x="494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1" name="Line 12"/>
            <p:cNvSpPr>
              <a:spLocks noChangeShapeType="1"/>
            </p:cNvSpPr>
            <p:nvPr/>
          </p:nvSpPr>
          <p:spPr bwMode="auto">
            <a:xfrm>
              <a:off x="602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2" name="Line 13"/>
            <p:cNvSpPr>
              <a:spLocks noChangeShapeType="1"/>
            </p:cNvSpPr>
            <p:nvPr/>
          </p:nvSpPr>
          <p:spPr bwMode="auto">
            <a:xfrm>
              <a:off x="818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3" name="Line 14"/>
            <p:cNvSpPr>
              <a:spLocks noChangeShapeType="1"/>
            </p:cNvSpPr>
            <p:nvPr/>
          </p:nvSpPr>
          <p:spPr bwMode="auto">
            <a:xfrm>
              <a:off x="764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4" name="Line 15"/>
            <p:cNvSpPr>
              <a:spLocks noChangeShapeType="1"/>
            </p:cNvSpPr>
            <p:nvPr/>
          </p:nvSpPr>
          <p:spPr bwMode="auto">
            <a:xfrm>
              <a:off x="6921" y="524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539750" y="1889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модель к сказке…</a:t>
            </a:r>
          </a:p>
        </p:txBody>
      </p:sp>
      <p:pic>
        <p:nvPicPr>
          <p:cNvPr id="61460" name="Picture 20" descr="04890ab63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5440363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058863" y="1470025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lang="ru-RU" alt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113088" y="1377950"/>
            <a:ext cx="53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altLang="ru-RU" sz="400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570413" y="1520825"/>
            <a:ext cx="508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altLang="ru-RU" sz="440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768975" y="1722438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altLang="ru-RU" sz="360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710363" y="1865313"/>
            <a:ext cx="598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altLang="ru-RU" sz="360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558088" y="2084388"/>
            <a:ext cx="423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altLang="ru-RU" sz="280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8156575" y="21828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 autoUpdateAnimBg="0"/>
      <p:bldP spid="4097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2697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необходимо овладеть методом моделирования?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2188840"/>
          </a:xfrm>
        </p:spPr>
        <p:txBody>
          <a:bodyPr/>
          <a:lstStyle/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содержание обучения понятий модели и  моделирования существенно меняет отношение учащихся к учебному предмету, делает их учебную деятельность более осмысленной и более продуктивной.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F49B-BA89-49D7-85C3-8F76794FACD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93305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Font typeface="Wingdings" panose="05000000000000000000" pitchFamily="2" charset="2"/>
              <a:buChar char="§"/>
            </a:pPr>
            <a:r>
              <a:rPr 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и систематическое обучение методу моделирования приближает младших школьников к методам научного познания, обеспечивает их интеллектуальное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731045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0CC82-E757-41B5-867C-E88283B6B2BC}" type="slidenum">
              <a:rPr lang="ru-RU" altLang="ru-RU" i="0" smtClean="0"/>
              <a:pPr eaLnBrk="1" hangingPunct="1"/>
              <a:t>30</a:t>
            </a:fld>
            <a:endParaRPr lang="ru-RU" altLang="ru-RU" i="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904763" y="456495"/>
            <a:ext cx="7715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актуальность применения 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различных видов моделей  обусловлена 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факторами: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67544" y="1924407"/>
            <a:ext cx="828609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" indent="363538" algn="just">
              <a:buFont typeface="Wingdings" panose="05000000000000000000" pitchFamily="2" charset="2"/>
              <a:buChar char="§"/>
              <a:defRPr/>
            </a:pPr>
            <a:r>
              <a:rPr lang="ru-RU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использования приёмов технологии развивающего обучения;</a:t>
            </a:r>
          </a:p>
          <a:p>
            <a:pPr marL="85725" indent="363538" algn="just">
              <a:buFont typeface="Wingdings" panose="05000000000000000000" pitchFamily="2" charset="2"/>
              <a:buChar char="§"/>
              <a:defRPr/>
            </a:pPr>
            <a:r>
              <a:rPr lang="ru-RU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оптимизацией процесса формирования универсальных учебных действий;</a:t>
            </a:r>
          </a:p>
          <a:p>
            <a:pPr marL="85725" indent="363538" algn="just">
              <a:buFont typeface="Wingdings" panose="05000000000000000000" pitchFamily="2" charset="2"/>
              <a:buChar char="§"/>
              <a:defRPr/>
            </a:pPr>
            <a:r>
              <a:rPr lang="ru-RU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экономией времени урока;</a:t>
            </a:r>
          </a:p>
          <a:p>
            <a:pPr marL="85725" indent="363538" algn="just">
              <a:buFont typeface="Wingdings" panose="05000000000000000000" pitchFamily="2" charset="2"/>
              <a:buChar char="§"/>
              <a:defRPr/>
            </a:pPr>
            <a:r>
              <a:rPr lang="ru-RU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обратиться к модели в случае затруднения;</a:t>
            </a:r>
          </a:p>
          <a:p>
            <a:pPr marL="85725" indent="363538" algn="just">
              <a:buFont typeface="Wingdings" panose="05000000000000000000" pitchFamily="2" charset="2"/>
              <a:buChar char="§"/>
              <a:defRPr/>
            </a:pPr>
            <a:r>
              <a:rPr lang="ru-RU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монологической и диалогической речи;</a:t>
            </a:r>
          </a:p>
          <a:p>
            <a:pPr marL="85725" indent="363538" algn="just">
              <a:buFont typeface="Wingdings" panose="05000000000000000000" pitchFamily="2" charset="2"/>
              <a:buChar char="§"/>
              <a:defRPr/>
            </a:pPr>
            <a:r>
              <a:rPr lang="ru-RU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процессов мыслительной деятельности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6F3E0-26F1-49AE-94F7-289E75CC5A0C}" type="slidenum">
              <a:rPr lang="ru-RU" altLang="ru-RU" i="0" smtClean="0"/>
              <a:pPr eaLnBrk="1" hangingPunct="1"/>
              <a:t>31</a:t>
            </a:fld>
            <a:endParaRPr lang="ru-RU" altLang="ru-RU" i="0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15371" y="1988840"/>
            <a:ext cx="84969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</a:rPr>
              <a:t>Весь мир - открытая задача. </a:t>
            </a:r>
          </a:p>
          <a:p>
            <a:pPr algn="r"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</a:rPr>
              <a:t>Решай - и ждет тебя удача… </a:t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</a:rPr>
              <a:t>А.А. </a:t>
            </a:r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</a:rPr>
              <a:t>Гин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7D6C19-2D25-4092-90E9-3F4C116B4871}" type="slidenum">
              <a:rPr lang="ru-RU" altLang="ru-RU" i="0" smtClean="0"/>
              <a:pPr eaLnBrk="1" hangingPunct="1"/>
              <a:t>4</a:t>
            </a:fld>
            <a:endParaRPr lang="ru-RU" altLang="ru-RU" i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22071" y="337171"/>
            <a:ext cx="7893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0" dirty="0">
                <a:solidFill>
                  <a:srgbClr val="C00000"/>
                </a:solidFill>
                <a:latin typeface="Times New Roman" pitchFamily="18" charset="0"/>
              </a:rPr>
              <a:t>Модели на уроках обучения грамоте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22071" y="1052513"/>
            <a:ext cx="8064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моделей слов, предложений </a:t>
            </a:r>
          </a:p>
          <a:p>
            <a:pPr>
              <a:defRPr/>
            </a:pPr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уже с первых уроков обучения чтению</a:t>
            </a:r>
            <a:r>
              <a:rPr lang="ru-RU" sz="24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555299" y="1844675"/>
            <a:ext cx="367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dirty="0">
                <a:solidFill>
                  <a:srgbClr val="000066"/>
                </a:solidFill>
              </a:rPr>
              <a:t>Игра «Живые звуки»</a:t>
            </a:r>
            <a:r>
              <a:rPr lang="ru-RU" sz="2400" u="sng" dirty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991822" y="2153207"/>
            <a:ext cx="3154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6666"/>
                </a:solidFill>
              </a:rPr>
              <a:t>Какое слово получится?</a:t>
            </a:r>
          </a:p>
        </p:txBody>
      </p:sp>
      <p:pic>
        <p:nvPicPr>
          <p:cNvPr id="57352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3" y="2627868"/>
            <a:ext cx="3027363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12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50" grpId="0"/>
      <p:bldP spid="57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D36C4-2A19-4472-B336-8ADE7E599C05}" type="slidenum">
              <a:rPr lang="ru-RU" altLang="ru-RU" i="0" smtClean="0"/>
              <a:pPr eaLnBrk="1" hangingPunct="1"/>
              <a:t>5</a:t>
            </a:fld>
            <a:endParaRPr lang="ru-RU" altLang="ru-RU" i="0"/>
          </a:p>
        </p:txBody>
      </p:sp>
      <p:sp>
        <p:nvSpPr>
          <p:cNvPr id="18435" name="Rectangle 20"/>
          <p:cNvSpPr>
            <a:spLocks noChangeArrowheads="1"/>
          </p:cNvSpPr>
          <p:nvPr/>
        </p:nvSpPr>
        <p:spPr bwMode="auto">
          <a:xfrm>
            <a:off x="-1027113" y="2687638"/>
            <a:ext cx="6318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7675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i="0"/>
              <a:t/>
            </a:r>
            <a:br>
              <a:rPr lang="ru-RU" altLang="ru-RU" i="0"/>
            </a:br>
            <a:endParaRPr lang="ru-RU" altLang="ru-RU" i="0"/>
          </a:p>
          <a:p>
            <a:pPr algn="l"/>
            <a:endParaRPr lang="ru-RU" altLang="ru-RU" i="0"/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2916238" y="1344613"/>
            <a:ext cx="3689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		окончание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		основа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		корень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		приставка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		суффикс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725863" y="1428750"/>
            <a:ext cx="427037" cy="1639888"/>
            <a:chOff x="2781" y="9511"/>
            <a:chExt cx="720" cy="2700"/>
          </a:xfrm>
        </p:grpSpPr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2781" y="9511"/>
              <a:ext cx="525" cy="274"/>
            </a:xfrm>
            <a:prstGeom prst="rect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2781" y="10411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2781" y="10231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V="1">
              <a:off x="3321" y="10231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2781" y="10683"/>
              <a:ext cx="540" cy="210"/>
            </a:xfrm>
            <a:custGeom>
              <a:avLst/>
              <a:gdLst>
                <a:gd name="T0" fmla="*/ 0 w 540"/>
                <a:gd name="T1" fmla="*/ 210 h 210"/>
                <a:gd name="T2" fmla="*/ 180 w 540"/>
                <a:gd name="T3" fmla="*/ 30 h 210"/>
                <a:gd name="T4" fmla="*/ 360 w 540"/>
                <a:gd name="T5" fmla="*/ 30 h 210"/>
                <a:gd name="T6" fmla="*/ 540 w 540"/>
                <a:gd name="T7" fmla="*/ 210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210"/>
                <a:gd name="T14" fmla="*/ 540 w 540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210">
                  <a:moveTo>
                    <a:pt x="0" y="210"/>
                  </a:moveTo>
                  <a:cubicBezTo>
                    <a:pt x="60" y="135"/>
                    <a:pt x="120" y="60"/>
                    <a:pt x="180" y="30"/>
                  </a:cubicBezTo>
                  <a:cubicBezTo>
                    <a:pt x="240" y="0"/>
                    <a:pt x="300" y="0"/>
                    <a:pt x="360" y="30"/>
                  </a:cubicBezTo>
                  <a:cubicBezTo>
                    <a:pt x="420" y="60"/>
                    <a:pt x="510" y="180"/>
                    <a:pt x="540" y="21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2781" y="11357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3321" y="11311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 flipV="1">
              <a:off x="2781" y="12001"/>
              <a:ext cx="36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3141" y="12031"/>
              <a:ext cx="36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351685" y="354182"/>
            <a:ext cx="8612803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2800" b="1" dirty="0">
                <a:latin typeface="Times New Roman" pitchFamily="18" charset="0"/>
              </a:rPr>
              <a:t>В русском языке принят следующий </a:t>
            </a:r>
          </a:p>
          <a:p>
            <a:pPr>
              <a:lnSpc>
                <a:spcPct val="70000"/>
              </a:lnSpc>
              <a:defRPr/>
            </a:pPr>
            <a:r>
              <a:rPr lang="ru-RU" sz="2800" b="1" dirty="0">
                <a:latin typeface="Times New Roman" pitchFamily="18" charset="0"/>
              </a:rPr>
              <a:t>порядок разбора слова по составу: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351685" y="4630738"/>
            <a:ext cx="8324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Придумайте и запишите слова, 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соответствующие следующим моделям:</a:t>
            </a:r>
            <a:endParaRPr lang="ru-RU" dirty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87450" y="5516563"/>
            <a:ext cx="2376488" cy="792162"/>
            <a:chOff x="2241" y="13264"/>
            <a:chExt cx="2700" cy="719"/>
          </a:xfrm>
        </p:grpSpPr>
        <p:sp>
          <p:nvSpPr>
            <p:cNvPr id="18452" name="Line 39"/>
            <p:cNvSpPr>
              <a:spLocks noChangeShapeType="1"/>
            </p:cNvSpPr>
            <p:nvPr/>
          </p:nvSpPr>
          <p:spPr bwMode="auto">
            <a:xfrm>
              <a:off x="2241" y="13983"/>
              <a:ext cx="21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40"/>
            <p:cNvSpPr>
              <a:spLocks noChangeShapeType="1"/>
            </p:cNvSpPr>
            <p:nvPr/>
          </p:nvSpPr>
          <p:spPr bwMode="auto">
            <a:xfrm flipV="1">
              <a:off x="2241" y="13803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41"/>
            <p:cNvSpPr>
              <a:spLocks noChangeShapeType="1"/>
            </p:cNvSpPr>
            <p:nvPr/>
          </p:nvSpPr>
          <p:spPr bwMode="auto">
            <a:xfrm flipV="1">
              <a:off x="4401" y="13803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Rectangle 42"/>
            <p:cNvSpPr>
              <a:spLocks noChangeArrowheads="1"/>
            </p:cNvSpPr>
            <p:nvPr/>
          </p:nvSpPr>
          <p:spPr bwMode="auto">
            <a:xfrm>
              <a:off x="4581" y="13623"/>
              <a:ext cx="360" cy="360"/>
            </a:xfrm>
            <a:prstGeom prst="rect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6" name="Line 43"/>
            <p:cNvSpPr>
              <a:spLocks noChangeShapeType="1"/>
            </p:cNvSpPr>
            <p:nvPr/>
          </p:nvSpPr>
          <p:spPr bwMode="auto">
            <a:xfrm flipV="1">
              <a:off x="4041" y="13264"/>
              <a:ext cx="18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44"/>
            <p:cNvSpPr>
              <a:spLocks noChangeShapeType="1"/>
            </p:cNvSpPr>
            <p:nvPr/>
          </p:nvSpPr>
          <p:spPr bwMode="auto">
            <a:xfrm>
              <a:off x="4221" y="13264"/>
              <a:ext cx="18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27538" y="5661025"/>
            <a:ext cx="3097212" cy="576263"/>
            <a:chOff x="6561" y="13443"/>
            <a:chExt cx="3060" cy="540"/>
          </a:xfrm>
        </p:grpSpPr>
        <p:sp>
          <p:nvSpPr>
            <p:cNvPr id="18443" name="Line 46"/>
            <p:cNvSpPr>
              <a:spLocks noChangeShapeType="1"/>
            </p:cNvSpPr>
            <p:nvPr/>
          </p:nvSpPr>
          <p:spPr bwMode="auto">
            <a:xfrm>
              <a:off x="6561" y="13983"/>
              <a:ext cx="2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47"/>
            <p:cNvSpPr>
              <a:spLocks noChangeShapeType="1"/>
            </p:cNvSpPr>
            <p:nvPr/>
          </p:nvSpPr>
          <p:spPr bwMode="auto">
            <a:xfrm flipV="1">
              <a:off x="6561" y="13803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48"/>
            <p:cNvSpPr>
              <a:spLocks noChangeShapeType="1"/>
            </p:cNvSpPr>
            <p:nvPr/>
          </p:nvSpPr>
          <p:spPr bwMode="auto">
            <a:xfrm flipV="1">
              <a:off x="9081" y="13803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49"/>
            <p:cNvSpPr>
              <a:spLocks noChangeShapeType="1"/>
            </p:cNvSpPr>
            <p:nvPr/>
          </p:nvSpPr>
          <p:spPr bwMode="auto">
            <a:xfrm>
              <a:off x="6561" y="13623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50"/>
            <p:cNvSpPr>
              <a:spLocks noChangeShapeType="1"/>
            </p:cNvSpPr>
            <p:nvPr/>
          </p:nvSpPr>
          <p:spPr bwMode="auto">
            <a:xfrm>
              <a:off x="7281" y="13623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Rectangle 51"/>
            <p:cNvSpPr>
              <a:spLocks noChangeArrowheads="1"/>
            </p:cNvSpPr>
            <p:nvPr/>
          </p:nvSpPr>
          <p:spPr bwMode="auto">
            <a:xfrm>
              <a:off x="9261" y="13623"/>
              <a:ext cx="360" cy="360"/>
            </a:xfrm>
            <a:prstGeom prst="rect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9" name="Freeform 52"/>
            <p:cNvSpPr>
              <a:spLocks/>
            </p:cNvSpPr>
            <p:nvPr/>
          </p:nvSpPr>
          <p:spPr bwMode="auto">
            <a:xfrm>
              <a:off x="7281" y="13593"/>
              <a:ext cx="1260" cy="210"/>
            </a:xfrm>
            <a:custGeom>
              <a:avLst/>
              <a:gdLst>
                <a:gd name="T0" fmla="*/ 0 w 1260"/>
                <a:gd name="T1" fmla="*/ 210 h 210"/>
                <a:gd name="T2" fmla="*/ 360 w 1260"/>
                <a:gd name="T3" fmla="*/ 30 h 210"/>
                <a:gd name="T4" fmla="*/ 900 w 1260"/>
                <a:gd name="T5" fmla="*/ 30 h 210"/>
                <a:gd name="T6" fmla="*/ 1260 w 1260"/>
                <a:gd name="T7" fmla="*/ 210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0"/>
                <a:gd name="T13" fmla="*/ 0 h 210"/>
                <a:gd name="T14" fmla="*/ 1260 w 1260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0" h="210">
                  <a:moveTo>
                    <a:pt x="0" y="210"/>
                  </a:moveTo>
                  <a:cubicBezTo>
                    <a:pt x="105" y="135"/>
                    <a:pt x="210" y="60"/>
                    <a:pt x="360" y="30"/>
                  </a:cubicBezTo>
                  <a:cubicBezTo>
                    <a:pt x="510" y="0"/>
                    <a:pt x="750" y="0"/>
                    <a:pt x="900" y="30"/>
                  </a:cubicBezTo>
                  <a:cubicBezTo>
                    <a:pt x="1050" y="60"/>
                    <a:pt x="1200" y="180"/>
                    <a:pt x="1260" y="21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0" name="Line 53"/>
            <p:cNvSpPr>
              <a:spLocks noChangeShapeType="1"/>
            </p:cNvSpPr>
            <p:nvPr/>
          </p:nvSpPr>
          <p:spPr bwMode="auto">
            <a:xfrm flipV="1">
              <a:off x="8721" y="13443"/>
              <a:ext cx="18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54"/>
            <p:cNvSpPr>
              <a:spLocks noChangeShapeType="1"/>
            </p:cNvSpPr>
            <p:nvPr/>
          </p:nvSpPr>
          <p:spPr bwMode="auto">
            <a:xfrm>
              <a:off x="8901" y="13443"/>
              <a:ext cx="18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75" name="Text Box 59"/>
          <p:cNvSpPr txBox="1">
            <a:spLocks noChangeArrowheads="1"/>
          </p:cNvSpPr>
          <p:nvPr/>
        </p:nvSpPr>
        <p:spPr bwMode="auto">
          <a:xfrm>
            <a:off x="466725" y="3357563"/>
            <a:ext cx="82089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данных условных обозначений постройте модель следующих слов: </a:t>
            </a:r>
            <a:r>
              <a:rPr lang="ru-RU" sz="22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подберезовики, складка, дорога, развалина, внеклассный.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88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88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2" grpId="0"/>
      <p:bldP spid="60451" grpId="0"/>
      <p:bldP spid="60453" grpId="0"/>
      <p:bldP spid="604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92C311-F5CF-48C0-AF22-A906B7802CC8}" type="slidenum">
              <a:rPr lang="ru-RU" altLang="ru-RU" i="0" smtClean="0"/>
              <a:pPr eaLnBrk="1" hangingPunct="1"/>
              <a:t>6</a:t>
            </a:fld>
            <a:endParaRPr lang="ru-RU" altLang="ru-RU" i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11189" y="294814"/>
            <a:ext cx="8075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Можно построить не только модель </a:t>
            </a:r>
          </a:p>
          <a:p>
            <a:pPr>
              <a:lnSpc>
                <a:spcPct val="75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слова, но и предложения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95536" y="1411288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i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и запишите предложения, соответствующие следующим моделям: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95536" y="3970338"/>
            <a:ext cx="8291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ru-RU" sz="2400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алгоритм разбора предложения по членам, выполните его для следующих предложений: 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303046" y="4885300"/>
            <a:ext cx="69804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пошли в лес за ягодами, грибами и орехами. 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читает интересную книгу. </a:t>
            </a:r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2077010" y="2320313"/>
            <a:ext cx="5294895" cy="1287613"/>
            <a:chOff x="2563" y="2331"/>
            <a:chExt cx="6424" cy="1672"/>
          </a:xfrm>
        </p:grpSpPr>
        <p:sp>
          <p:nvSpPr>
            <p:cNvPr id="19464" name="AutoShape 20"/>
            <p:cNvSpPr>
              <a:spLocks noChangeAspect="1" noChangeArrowheads="1"/>
            </p:cNvSpPr>
            <p:nvPr/>
          </p:nvSpPr>
          <p:spPr bwMode="auto">
            <a:xfrm>
              <a:off x="2634" y="2331"/>
              <a:ext cx="6353" cy="1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5" name="Line 21"/>
            <p:cNvSpPr>
              <a:spLocks noChangeShapeType="1"/>
            </p:cNvSpPr>
            <p:nvPr/>
          </p:nvSpPr>
          <p:spPr bwMode="auto">
            <a:xfrm>
              <a:off x="3975" y="3028"/>
              <a:ext cx="127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22"/>
            <p:cNvSpPr>
              <a:spLocks noChangeShapeType="1"/>
            </p:cNvSpPr>
            <p:nvPr/>
          </p:nvSpPr>
          <p:spPr bwMode="auto">
            <a:xfrm>
              <a:off x="3975" y="3167"/>
              <a:ext cx="127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23"/>
            <p:cNvSpPr>
              <a:spLocks noChangeShapeType="1"/>
            </p:cNvSpPr>
            <p:nvPr/>
          </p:nvSpPr>
          <p:spPr bwMode="auto">
            <a:xfrm>
              <a:off x="2563" y="3167"/>
              <a:ext cx="112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24"/>
            <p:cNvSpPr>
              <a:spLocks noChangeShapeType="1"/>
            </p:cNvSpPr>
            <p:nvPr/>
          </p:nvSpPr>
          <p:spPr bwMode="auto">
            <a:xfrm>
              <a:off x="4116" y="3864"/>
              <a:ext cx="127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25"/>
            <p:cNvSpPr>
              <a:spLocks noChangeShapeType="1"/>
            </p:cNvSpPr>
            <p:nvPr/>
          </p:nvSpPr>
          <p:spPr bwMode="auto">
            <a:xfrm>
              <a:off x="4116" y="3725"/>
              <a:ext cx="127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26"/>
            <p:cNvSpPr>
              <a:spLocks noChangeShapeType="1"/>
            </p:cNvSpPr>
            <p:nvPr/>
          </p:nvSpPr>
          <p:spPr bwMode="auto">
            <a:xfrm>
              <a:off x="2563" y="3864"/>
              <a:ext cx="113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27"/>
            <p:cNvSpPr>
              <a:spLocks noChangeShapeType="1"/>
            </p:cNvSpPr>
            <p:nvPr/>
          </p:nvSpPr>
          <p:spPr bwMode="auto">
            <a:xfrm>
              <a:off x="7363" y="3864"/>
              <a:ext cx="113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28"/>
            <p:cNvSpPr>
              <a:spLocks noChangeShapeType="1"/>
            </p:cNvSpPr>
            <p:nvPr/>
          </p:nvSpPr>
          <p:spPr bwMode="auto">
            <a:xfrm>
              <a:off x="5669" y="3167"/>
              <a:ext cx="113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29"/>
            <p:cNvSpPr>
              <a:spLocks/>
            </p:cNvSpPr>
            <p:nvPr/>
          </p:nvSpPr>
          <p:spPr bwMode="auto">
            <a:xfrm>
              <a:off x="5810" y="3725"/>
              <a:ext cx="1130" cy="138"/>
            </a:xfrm>
            <a:custGeom>
              <a:avLst/>
              <a:gdLst>
                <a:gd name="T0" fmla="*/ 0 w 2160"/>
                <a:gd name="T1" fmla="*/ 1 h 240"/>
                <a:gd name="T2" fmla="*/ 1 w 2160"/>
                <a:gd name="T3" fmla="*/ 1 h 240"/>
                <a:gd name="T4" fmla="*/ 1 w 2160"/>
                <a:gd name="T5" fmla="*/ 1 h 240"/>
                <a:gd name="T6" fmla="*/ 1 w 2160"/>
                <a:gd name="T7" fmla="*/ 1 h 240"/>
                <a:gd name="T8" fmla="*/ 1 w 2160"/>
                <a:gd name="T9" fmla="*/ 1 h 240"/>
                <a:gd name="T10" fmla="*/ 1 w 2160"/>
                <a:gd name="T11" fmla="*/ 1 h 240"/>
                <a:gd name="T12" fmla="*/ 1 w 2160"/>
                <a:gd name="T13" fmla="*/ 1 h 240"/>
                <a:gd name="T14" fmla="*/ 1 w 2160"/>
                <a:gd name="T15" fmla="*/ 1 h 240"/>
                <a:gd name="T16" fmla="*/ 1 w 2160"/>
                <a:gd name="T17" fmla="*/ 1 h 240"/>
                <a:gd name="T18" fmla="*/ 1 w 2160"/>
                <a:gd name="T19" fmla="*/ 1 h 240"/>
                <a:gd name="T20" fmla="*/ 1 w 2160"/>
                <a:gd name="T21" fmla="*/ 1 h 240"/>
                <a:gd name="T22" fmla="*/ 1 w 2160"/>
                <a:gd name="T23" fmla="*/ 1 h 240"/>
                <a:gd name="T24" fmla="*/ 1 w 2160"/>
                <a:gd name="T25" fmla="*/ 1 h 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"/>
                <a:gd name="T40" fmla="*/ 0 h 240"/>
                <a:gd name="T41" fmla="*/ 2160 w 2160"/>
                <a:gd name="T42" fmla="*/ 240 h 2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" h="240">
                  <a:moveTo>
                    <a:pt x="0" y="210"/>
                  </a:moveTo>
                  <a:cubicBezTo>
                    <a:pt x="60" y="135"/>
                    <a:pt x="120" y="60"/>
                    <a:pt x="180" y="30"/>
                  </a:cubicBezTo>
                  <a:cubicBezTo>
                    <a:pt x="240" y="0"/>
                    <a:pt x="300" y="0"/>
                    <a:pt x="360" y="30"/>
                  </a:cubicBezTo>
                  <a:cubicBezTo>
                    <a:pt x="420" y="60"/>
                    <a:pt x="480" y="180"/>
                    <a:pt x="540" y="210"/>
                  </a:cubicBezTo>
                  <a:cubicBezTo>
                    <a:pt x="600" y="240"/>
                    <a:pt x="660" y="240"/>
                    <a:pt x="720" y="210"/>
                  </a:cubicBezTo>
                  <a:cubicBezTo>
                    <a:pt x="780" y="180"/>
                    <a:pt x="840" y="60"/>
                    <a:pt x="900" y="30"/>
                  </a:cubicBezTo>
                  <a:cubicBezTo>
                    <a:pt x="960" y="0"/>
                    <a:pt x="1020" y="0"/>
                    <a:pt x="1080" y="30"/>
                  </a:cubicBezTo>
                  <a:cubicBezTo>
                    <a:pt x="1140" y="60"/>
                    <a:pt x="1200" y="180"/>
                    <a:pt x="1260" y="210"/>
                  </a:cubicBezTo>
                  <a:cubicBezTo>
                    <a:pt x="1320" y="240"/>
                    <a:pt x="1380" y="240"/>
                    <a:pt x="1440" y="210"/>
                  </a:cubicBezTo>
                  <a:cubicBezTo>
                    <a:pt x="1500" y="180"/>
                    <a:pt x="1560" y="60"/>
                    <a:pt x="1620" y="30"/>
                  </a:cubicBezTo>
                  <a:cubicBezTo>
                    <a:pt x="1680" y="0"/>
                    <a:pt x="1740" y="0"/>
                    <a:pt x="1800" y="30"/>
                  </a:cubicBezTo>
                  <a:cubicBezTo>
                    <a:pt x="1860" y="60"/>
                    <a:pt x="1920" y="180"/>
                    <a:pt x="1980" y="210"/>
                  </a:cubicBezTo>
                  <a:cubicBezTo>
                    <a:pt x="2040" y="240"/>
                    <a:pt x="2100" y="225"/>
                    <a:pt x="2160" y="21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6" grpId="0"/>
      <p:bldP spid="819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0" descr="1282582553_115308010_1-----1282582553-1-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2348880"/>
            <a:ext cx="46482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5750" y="1214438"/>
            <a:ext cx="8678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изучения литературного чтения в  начальной школе  обеспечивает результативность обучения по другим предметам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806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содержащий всё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57592" cy="773882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совершенствуется: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7866"/>
            <a:ext cx="8383960" cy="4493095"/>
          </a:xfrm>
        </p:spPr>
        <p:txBody>
          <a:bodyPr/>
          <a:lstStyle/>
          <a:p>
            <a:pPr marL="0" indent="276225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текстах (описание, рассуждение, повествование); </a:t>
            </a:r>
          </a:p>
          <a:p>
            <a:pPr marL="0" indent="276225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сравнение художественных, деловых (учебных) и научно-познавательных текстов; </a:t>
            </a:r>
          </a:p>
          <a:p>
            <a:pPr marL="0" indent="276225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соотносить заглавие с содержанием текста (его темой, главной мыслью); </a:t>
            </a:r>
          </a:p>
          <a:p>
            <a:pPr marL="0" indent="276225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такими речевыми умениями, как деление текста на части,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озаглавливание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составление плана, различение главной и дополнительной информации текста.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F49B-BA89-49D7-85C3-8F76794FACD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3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12168"/>
            <a:ext cx="7963548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чтения и анализа прочитанного текста обучающиеся: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983070" cy="3340968"/>
          </a:xfrm>
        </p:spPr>
        <p:txBody>
          <a:bodyPr/>
          <a:lstStyle/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осмысливают поступки, характер и речь героя, составляют его характеристику; </a:t>
            </a:r>
          </a:p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 мотивы поведения героя, соотнося их с нормами морали; </a:t>
            </a:r>
          </a:p>
          <a:p>
            <a:pPr marL="0" indent="361950"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осознают духовно-нравственный смысл прочитанного произведения.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F49B-BA89-49D7-85C3-8F76794FACD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0622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1077</Words>
  <Application>Microsoft Office PowerPoint</Application>
  <PresentationFormat>Экран (4:3)</PresentationFormat>
  <Paragraphs>295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Для чего необходимо овладеть методом моделирования? 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уроках совершенствуется:</vt:lpstr>
      <vt:lpstr>На основе чтения и анализа прочитанного текста обучающиеся:</vt:lpstr>
      <vt:lpstr>Презентация PowerPoint</vt:lpstr>
      <vt:lpstr>Для развития осознанного  чтения необходимы:</vt:lpstr>
      <vt:lpstr>Презентация PowerPoint</vt:lpstr>
      <vt:lpstr>Презентация PowerPoint</vt:lpstr>
      <vt:lpstr>Презентация PowerPoint</vt:lpstr>
      <vt:lpstr> Применение  модели обложки</vt:lpstr>
      <vt:lpstr>Презентация PowerPoint</vt:lpstr>
      <vt:lpstr>Как строится модель-описание</vt:lpstr>
      <vt:lpstr>Презентация PowerPoint</vt:lpstr>
      <vt:lpstr>Презентация PowerPoint</vt:lpstr>
      <vt:lpstr>Структура модели-сравнения</vt:lpstr>
      <vt:lpstr> Модель - сравнение</vt:lpstr>
      <vt:lpstr>Презентация PowerPoint</vt:lpstr>
      <vt:lpstr>Презентация PowerPoint</vt:lpstr>
      <vt:lpstr>Кое-что любопытное: модель-рассуждение</vt:lpstr>
      <vt:lpstr>Презентация PowerPoint</vt:lpstr>
      <vt:lpstr>Особенности блок-схем</vt:lpstr>
      <vt:lpstr>Пример блок-схемы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INSTALL</cp:lastModifiedBy>
  <cp:revision>147</cp:revision>
  <dcterms:created xsi:type="dcterms:W3CDTF">2009-03-02T12:03:10Z</dcterms:created>
  <dcterms:modified xsi:type="dcterms:W3CDTF">2020-12-09T05:39:12Z</dcterms:modified>
</cp:coreProperties>
</file>