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71" r:id="rId4"/>
    <p:sldId id="272" r:id="rId5"/>
    <p:sldId id="273" r:id="rId6"/>
    <p:sldId id="274" r:id="rId7"/>
    <p:sldId id="275" r:id="rId8"/>
    <p:sldId id="276" r:id="rId9"/>
    <p:sldId id="277" r:id="rId10"/>
    <p:sldId id="258" r:id="rId11"/>
    <p:sldId id="260" r:id="rId12"/>
    <p:sldId id="261" r:id="rId13"/>
    <p:sldId id="262" r:id="rId14"/>
    <p:sldId id="263" r:id="rId15"/>
    <p:sldId id="264" r:id="rId16"/>
    <p:sldId id="265" r:id="rId17"/>
    <p:sldId id="266" r:id="rId18"/>
    <p:sldId id="304" r:id="rId19"/>
    <p:sldId id="268" r:id="rId20"/>
    <p:sldId id="278" r:id="rId21"/>
    <p:sldId id="279" r:id="rId22"/>
    <p:sldId id="280" r:id="rId23"/>
    <p:sldId id="281" r:id="rId24"/>
    <p:sldId id="282" r:id="rId25"/>
    <p:sldId id="283" r:id="rId26"/>
    <p:sldId id="286" r:id="rId27"/>
    <p:sldId id="287" r:id="rId28"/>
    <p:sldId id="288" r:id="rId29"/>
    <p:sldId id="289" r:id="rId30"/>
    <p:sldId id="284" r:id="rId31"/>
    <p:sldId id="285" r:id="rId32"/>
    <p:sldId id="290" r:id="rId33"/>
    <p:sldId id="291" r:id="rId34"/>
    <p:sldId id="292" r:id="rId35"/>
    <p:sldId id="294" r:id="rId36"/>
    <p:sldId id="295" r:id="rId37"/>
    <p:sldId id="296" r:id="rId38"/>
    <p:sldId id="297" r:id="rId39"/>
    <p:sldId id="293" r:id="rId40"/>
    <p:sldId id="298" r:id="rId41"/>
    <p:sldId id="299" r:id="rId42"/>
    <p:sldId id="300" r:id="rId43"/>
    <p:sldId id="301" r:id="rId44"/>
    <p:sldId id="302" r:id="rId45"/>
    <p:sldId id="303"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1944"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FFEF3D1-DEB6-431A-BFD5-4F4333DA9EC9}" type="datetimeFigureOut">
              <a:rPr lang="ru-RU" smtClean="0"/>
              <a:pPr/>
              <a:t>15.12.2015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1CE1C4-DD9C-4E51-B794-765A4D7BC4D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FEF3D1-DEB6-431A-BFD5-4F4333DA9EC9}" type="datetimeFigureOut">
              <a:rPr lang="ru-RU" smtClean="0"/>
              <a:pPr/>
              <a:t>15.12.2015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1CE1C4-DD9C-4E51-B794-765A4D7BC4D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FEF3D1-DEB6-431A-BFD5-4F4333DA9EC9}" type="datetimeFigureOut">
              <a:rPr lang="ru-RU" smtClean="0"/>
              <a:pPr/>
              <a:t>15.12.2015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1CE1C4-DD9C-4E51-B794-765A4D7BC4D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FEF3D1-DEB6-431A-BFD5-4F4333DA9EC9}" type="datetimeFigureOut">
              <a:rPr lang="ru-RU" smtClean="0"/>
              <a:pPr/>
              <a:t>15.12.2015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1CE1C4-DD9C-4E51-B794-765A4D7BC4D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FFEF3D1-DEB6-431A-BFD5-4F4333DA9EC9}" type="datetimeFigureOut">
              <a:rPr lang="ru-RU" smtClean="0"/>
              <a:pPr/>
              <a:t>15.12.2015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1CE1C4-DD9C-4E51-B794-765A4D7BC4D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FFEF3D1-DEB6-431A-BFD5-4F4333DA9EC9}" type="datetimeFigureOut">
              <a:rPr lang="ru-RU" smtClean="0"/>
              <a:pPr/>
              <a:t>15.12.2015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1CE1C4-DD9C-4E51-B794-765A4D7BC4D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FFEF3D1-DEB6-431A-BFD5-4F4333DA9EC9}" type="datetimeFigureOut">
              <a:rPr lang="ru-RU" smtClean="0"/>
              <a:pPr/>
              <a:t>15.12.2015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21CE1C4-DD9C-4E51-B794-765A4D7BC4D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FFEF3D1-DEB6-431A-BFD5-4F4333DA9EC9}" type="datetimeFigureOut">
              <a:rPr lang="ru-RU" smtClean="0"/>
              <a:pPr/>
              <a:t>15.12.2015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21CE1C4-DD9C-4E51-B794-765A4D7BC4D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FEF3D1-DEB6-431A-BFD5-4F4333DA9EC9}" type="datetimeFigureOut">
              <a:rPr lang="ru-RU" smtClean="0"/>
              <a:pPr/>
              <a:t>15.12.2015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21CE1C4-DD9C-4E51-B794-765A4D7BC4D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FEF3D1-DEB6-431A-BFD5-4F4333DA9EC9}" type="datetimeFigureOut">
              <a:rPr lang="ru-RU" smtClean="0"/>
              <a:pPr/>
              <a:t>15.12.2015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1CE1C4-DD9C-4E51-B794-765A4D7BC4D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FEF3D1-DEB6-431A-BFD5-4F4333DA9EC9}" type="datetimeFigureOut">
              <a:rPr lang="ru-RU" smtClean="0"/>
              <a:pPr/>
              <a:t>15.12.2015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1CE1C4-DD9C-4E51-B794-765A4D7BC4D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EF3D1-DEB6-431A-BFD5-4F4333DA9EC9}" type="datetimeFigureOut">
              <a:rPr lang="ru-RU" smtClean="0"/>
              <a:pPr/>
              <a:t>15.12.2015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CE1C4-DD9C-4E51-B794-765A4D7BC4D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0.emosurf.com/0000Y00szfEq/1.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c0.emosurf.com/0000Y10464cr/2.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c0.emosurf.com/0000Y20xiRzr/3.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0.emosurf.com/0000Y30RLnGD/4.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c0.emosurf.com/0000Y403TSgl/5.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c0.emosurf.com/0000Y50eAHIg/6.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c0.emosurf.com/0000Y612wicQ/7.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c0.emosurf.com/0000Y70o6qVf/8.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http://iemcko.narod.ru/images/22024.jpg"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r>
              <a:rPr lang="ru-RU" dirty="0" smtClean="0">
                <a:solidFill>
                  <a:srgbClr val="FF0000"/>
                </a:solidFill>
                <a:latin typeface="Georgia" pitchFamily="18" charset="0"/>
              </a:rPr>
              <a:t>Внеурочные формы деятельности, как средство формирования читательской грамотности.</a:t>
            </a:r>
            <a:br>
              <a:rPr lang="ru-RU" dirty="0" smtClean="0">
                <a:solidFill>
                  <a:srgbClr val="FF0000"/>
                </a:solidFill>
                <a:latin typeface="Georgia" pitchFamily="18" charset="0"/>
              </a:rPr>
            </a:br>
            <a:r>
              <a:rPr lang="ru-RU" dirty="0">
                <a:solidFill>
                  <a:srgbClr val="FF0000"/>
                </a:solidFill>
                <a:latin typeface="Georgia" pitchFamily="18" charset="0"/>
              </a:rPr>
              <a:t/>
            </a:r>
            <a:br>
              <a:rPr lang="ru-RU" dirty="0">
                <a:solidFill>
                  <a:srgbClr val="FF0000"/>
                </a:solidFill>
                <a:latin typeface="Georgia" pitchFamily="18" charset="0"/>
              </a:rPr>
            </a:br>
            <a:r>
              <a:rPr lang="ru-RU" sz="3200" dirty="0" smtClean="0">
                <a:latin typeface="Georgia" pitchFamily="18" charset="0"/>
              </a:rPr>
              <a:t>Педагог-психолог</a:t>
            </a:r>
            <a:br>
              <a:rPr lang="ru-RU" sz="3200" dirty="0" smtClean="0">
                <a:latin typeface="Georgia" pitchFamily="18" charset="0"/>
              </a:rPr>
            </a:br>
            <a:r>
              <a:rPr lang="ru-RU" sz="3200" dirty="0" smtClean="0">
                <a:latin typeface="Georgia" pitchFamily="18" charset="0"/>
              </a:rPr>
              <a:t>МАОУ СОШ № 43 г.Тюмени</a:t>
            </a:r>
            <a:endParaRPr lang="ru-RU" sz="3200" dirty="0">
              <a:latin typeface="Georgia"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c0.emosurf.com/0000Y00szfEq09G/1.jpg">
            <a:hlinkClick r:id="rId2" tgtFrame="&quot;_blank&quot;"/>
          </p:cNvPr>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c0.emosurf.com/0000Y10464cr09G/2.jpg">
            <a:hlinkClick r:id="rId2" tgtFrame="&quot;_blank&quot;"/>
          </p:cNvPr>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c0.emosurf.com/0000Y20xiRzr09G/3.jpg">
            <a:hlinkClick r:id="rId2" tgtFrame="&quot;_blank&quot;"/>
          </p:cNvPr>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c0.emosurf.com/0000Y30RLnGD09G/4.jpg">
            <a:hlinkClick r:id="rId2" tgtFrame="&quot;_blank&quot;"/>
          </p:cNvPr>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c0.emosurf.com/0000Y403TSgl09G/5.jpg">
            <a:hlinkClick r:id="rId2" tgtFrame="&quot;_blank&quot;"/>
          </p:cNvPr>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c0.emosurf.com/0000Y50eAHIg09G/6.jpg">
            <a:hlinkClick r:id="rId2" tgtFrame="&quot;_blank&quot;"/>
          </p:cNvPr>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c0.emosurf.com/0000Y612wicQ09G/7.jpg">
            <a:hlinkClick r:id="rId2" tgtFrame="&quot;_blank&quot;"/>
          </p:cNvPr>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c0.emosurf.com/0000Y70o6qVf09G/8.jpg">
            <a:hlinkClick r:id="rId2" tgtFrame="&quot;_blank&quot;"/>
          </p:cNvPr>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emcko.narod.ru/images/22024.jpg"/>
          <p:cNvPicPr>
            <a:picLocks noChangeAspect="1" noChangeArrowheads="1"/>
          </p:cNvPicPr>
          <p:nvPr/>
        </p:nvPicPr>
        <p:blipFill>
          <a:blip r:embed="rId2" r:link="rId3"/>
          <a:srcRect/>
          <a:stretch>
            <a:fillRect/>
          </a:stretch>
        </p:blipFill>
        <p:spPr bwMode="auto">
          <a:xfrm>
            <a:off x="0" y="0"/>
            <a:ext cx="9144001" cy="661750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714620"/>
          </a:xfrm>
        </p:spPr>
        <p:style>
          <a:lnRef idx="1">
            <a:schemeClr val="accent2"/>
          </a:lnRef>
          <a:fillRef idx="2">
            <a:schemeClr val="accent2"/>
          </a:fillRef>
          <a:effectRef idx="1">
            <a:schemeClr val="accent2"/>
          </a:effectRef>
          <a:fontRef idx="minor">
            <a:schemeClr val="dk1"/>
          </a:fontRef>
        </p:style>
        <p:txBody>
          <a:bodyPr/>
          <a:lstStyle/>
          <a:p>
            <a:r>
              <a:rPr lang="ru-RU" dirty="0" smtClean="0">
                <a:solidFill>
                  <a:srgbClr val="FF0000"/>
                </a:solidFill>
                <a:latin typeface="Georgia" pitchFamily="18" charset="0"/>
              </a:rPr>
              <a:t>Читаем скороговорки, </a:t>
            </a:r>
            <a:br>
              <a:rPr lang="ru-RU" dirty="0" smtClean="0">
                <a:solidFill>
                  <a:srgbClr val="FF0000"/>
                </a:solidFill>
                <a:latin typeface="Georgia" pitchFamily="18" charset="0"/>
              </a:rPr>
            </a:br>
            <a:r>
              <a:rPr lang="ru-RU" dirty="0" smtClean="0">
                <a:solidFill>
                  <a:srgbClr val="FF0000"/>
                </a:solidFill>
                <a:latin typeface="Georgia" pitchFamily="18" charset="0"/>
              </a:rPr>
              <a:t>развиваем дикцию</a:t>
            </a:r>
            <a:endParaRPr lang="ru-RU" dirty="0">
              <a:solidFill>
                <a:srgbClr val="FF0000"/>
              </a:solidFill>
              <a:latin typeface="Georgia" pitchFamily="18" charset="0"/>
            </a:endParaRPr>
          </a:p>
        </p:txBody>
      </p:sp>
      <p:sp>
        <p:nvSpPr>
          <p:cNvPr id="3" name="Текст 2"/>
          <p:cNvSpPr>
            <a:spLocks noGrp="1"/>
          </p:cNvSpPr>
          <p:nvPr>
            <p:ph type="body" idx="1"/>
          </p:nvPr>
        </p:nvSpPr>
        <p:spPr/>
        <p:txBody>
          <a:bodyPr>
            <a:normAutofit/>
          </a:bodyPr>
          <a:lstStyle/>
          <a:p>
            <a:endParaRPr lang="ru-RU" dirty="0"/>
          </a:p>
          <a:p>
            <a:endParaRPr lang="ru-RU" dirty="0"/>
          </a:p>
        </p:txBody>
      </p:sp>
      <p:sp>
        <p:nvSpPr>
          <p:cNvPr id="6" name="Содержимое 5"/>
          <p:cNvSpPr>
            <a:spLocks noGrp="1"/>
          </p:cNvSpPr>
          <p:nvPr>
            <p:ph sz="quarter" idx="4"/>
          </p:nvPr>
        </p:nvSpPr>
        <p:spPr>
          <a:xfrm>
            <a:off x="285720" y="3000372"/>
            <a:ext cx="8572559" cy="3665536"/>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Жили были три китайца: Як, Як — </a:t>
            </a:r>
            <a:r>
              <a:rPr lang="ru-RU" dirty="0" err="1">
                <a:latin typeface="Times New Roman" pitchFamily="18" charset="0"/>
                <a:cs typeface="Times New Roman" pitchFamily="18" charset="0"/>
              </a:rPr>
              <a:t>цедрак</a:t>
            </a:r>
            <a:r>
              <a:rPr lang="ru-RU" dirty="0">
                <a:latin typeface="Times New Roman" pitchFamily="18" charset="0"/>
                <a:cs typeface="Times New Roman" pitchFamily="18" charset="0"/>
              </a:rPr>
              <a:t>, Як — </a:t>
            </a:r>
            <a:r>
              <a:rPr lang="ru-RU" dirty="0" err="1">
                <a:latin typeface="Times New Roman" pitchFamily="18" charset="0"/>
                <a:cs typeface="Times New Roman" pitchFamily="18" charset="0"/>
              </a:rPr>
              <a:t>цедрак</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цедрак</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цедрони</a:t>
            </a:r>
            <a:r>
              <a:rPr lang="ru-RU" dirty="0">
                <a:latin typeface="Times New Roman" pitchFamily="18" charset="0"/>
                <a:cs typeface="Times New Roman" pitchFamily="18" charset="0"/>
              </a:rPr>
              <a:t>.</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Жили были три китайки: </a:t>
            </a:r>
            <a:r>
              <a:rPr lang="ru-RU" dirty="0" err="1">
                <a:latin typeface="Times New Roman" pitchFamily="18" charset="0"/>
                <a:cs typeface="Times New Roman" pitchFamily="18" charset="0"/>
              </a:rPr>
              <a:t>Цыпа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Цыпа</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дрыпа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Цыпа</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дрипа</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дрыпа</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дрымпампони</a:t>
            </a:r>
            <a:r>
              <a:rPr lang="ru-RU" dirty="0">
                <a:latin typeface="Times New Roman" pitchFamily="18" charset="0"/>
                <a:cs typeface="Times New Roman" pitchFamily="18" charset="0"/>
              </a:rPr>
              <a:t>.</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Все они переженились: Як на </a:t>
            </a:r>
            <a:r>
              <a:rPr lang="ru-RU" dirty="0" err="1">
                <a:latin typeface="Times New Roman" pitchFamily="18" charset="0"/>
                <a:cs typeface="Times New Roman" pitchFamily="18" charset="0"/>
              </a:rPr>
              <a:t>Цыпе</a:t>
            </a:r>
            <a:r>
              <a:rPr lang="ru-RU" dirty="0">
                <a:latin typeface="Times New Roman" pitchFamily="18" charset="0"/>
                <a:cs typeface="Times New Roman" pitchFamily="18" charset="0"/>
              </a:rPr>
              <a:t>, Як — </a:t>
            </a:r>
            <a:r>
              <a:rPr lang="ru-RU" dirty="0" err="1">
                <a:latin typeface="Times New Roman" pitchFamily="18" charset="0"/>
                <a:cs typeface="Times New Roman" pitchFamily="18" charset="0"/>
              </a:rPr>
              <a:t>цедрак</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Цыпе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дрыпе</a:t>
            </a:r>
            <a:r>
              <a:rPr lang="ru-RU" dirty="0">
                <a:latin typeface="Times New Roman" pitchFamily="18" charset="0"/>
                <a:cs typeface="Times New Roman" pitchFamily="18" charset="0"/>
              </a:rPr>
              <a:t>,</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Як — </a:t>
            </a:r>
            <a:r>
              <a:rPr lang="ru-RU" dirty="0" err="1">
                <a:latin typeface="Times New Roman" pitchFamily="18" charset="0"/>
                <a:cs typeface="Times New Roman" pitchFamily="18" charset="0"/>
              </a:rPr>
              <a:t>цедрак</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цедрак</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цедрони</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Цыпе</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дрыпе</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дрымпампони</a:t>
            </a:r>
            <a:r>
              <a:rPr lang="ru-RU" dirty="0">
                <a:latin typeface="Times New Roman" pitchFamily="18" charset="0"/>
                <a:cs typeface="Times New Roman" pitchFamily="18" charset="0"/>
              </a:rPr>
              <a:t>.</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И у них родились дети: У Яка с </a:t>
            </a:r>
            <a:r>
              <a:rPr lang="ru-RU" dirty="0" err="1">
                <a:latin typeface="Times New Roman" pitchFamily="18" charset="0"/>
                <a:cs typeface="Times New Roman" pitchFamily="18" charset="0"/>
              </a:rPr>
              <a:t>Цыпой</a:t>
            </a:r>
            <a:r>
              <a:rPr lang="ru-RU" dirty="0">
                <a:latin typeface="Times New Roman" pitchFamily="18" charset="0"/>
                <a:cs typeface="Times New Roman" pitchFamily="18" charset="0"/>
              </a:rPr>
              <a:t>: Шах, у Як — </a:t>
            </a:r>
            <a:r>
              <a:rPr lang="ru-RU" dirty="0" err="1">
                <a:latin typeface="Times New Roman" pitchFamily="18" charset="0"/>
                <a:cs typeface="Times New Roman" pitchFamily="18" charset="0"/>
              </a:rPr>
              <a:t>цедрака</a:t>
            </a:r>
            <a:r>
              <a:rPr lang="ru-RU" dirty="0">
                <a:latin typeface="Times New Roman" pitchFamily="18" charset="0"/>
                <a:cs typeface="Times New Roman" pitchFamily="18" charset="0"/>
              </a:rPr>
              <a:t> с </a:t>
            </a:r>
            <a:r>
              <a:rPr lang="ru-RU" dirty="0" err="1">
                <a:latin typeface="Times New Roman" pitchFamily="18" charset="0"/>
                <a:cs typeface="Times New Roman" pitchFamily="18" charset="0"/>
              </a:rPr>
              <a:t>Цыпой</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дрипой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Шай</a:t>
            </a:r>
            <a:r>
              <a:rPr lang="ru-RU" dirty="0">
                <a:latin typeface="Times New Roman" pitchFamily="18" charset="0"/>
                <a:cs typeface="Times New Roman" pitchFamily="18" charset="0"/>
              </a:rPr>
              <a:t> — шарах, у Як — </a:t>
            </a:r>
            <a:r>
              <a:rPr lang="ru-RU" dirty="0" err="1">
                <a:latin typeface="Times New Roman" pitchFamily="18" charset="0"/>
                <a:cs typeface="Times New Roman" pitchFamily="18" charset="0"/>
              </a:rPr>
              <a:t>цедрак</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цедрак</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цедрони</a:t>
            </a:r>
            <a:r>
              <a:rPr lang="ru-RU" dirty="0">
                <a:latin typeface="Times New Roman" pitchFamily="18" charset="0"/>
                <a:cs typeface="Times New Roman" pitchFamily="18" charset="0"/>
              </a:rPr>
              <a:t> с </a:t>
            </a:r>
            <a:r>
              <a:rPr lang="ru-RU" dirty="0" err="1">
                <a:latin typeface="Times New Roman" pitchFamily="18" charset="0"/>
                <a:cs typeface="Times New Roman" pitchFamily="18" charset="0"/>
              </a:rPr>
              <a:t>Цыпой</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дрыпой</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дрымпампони</a:t>
            </a:r>
            <a:r>
              <a:rPr lang="ru-RU" dirty="0">
                <a:latin typeface="Times New Roman" pitchFamily="18" charset="0"/>
                <a:cs typeface="Times New Roman" pitchFamily="18" charset="0"/>
              </a:rPr>
              <a:t>: Шах — Шарах — Шарах — </a:t>
            </a:r>
            <a:r>
              <a:rPr lang="ru-RU" dirty="0" err="1">
                <a:latin typeface="Times New Roman" pitchFamily="18" charset="0"/>
                <a:cs typeface="Times New Roman" pitchFamily="18" charset="0"/>
              </a:rPr>
              <a:t>Широни</a:t>
            </a:r>
            <a:r>
              <a:rPr lang="ru-RU" dirty="0">
                <a:latin typeface="Times New Roman" pitchFamily="18" charset="0"/>
                <a:cs typeface="Times New Roman" pitchFamily="18" charset="0"/>
              </a:rPr>
              <a:t>.</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7" name="Содержимое 6"/>
          <p:cNvSpPr>
            <a:spLocks noGrp="1"/>
          </p:cNvSpPr>
          <p:nvPr>
            <p:ph sz="half" idx="2"/>
          </p:nvPr>
        </p:nvSpPr>
        <p:spPr>
          <a:xfrm>
            <a:off x="500034" y="6072205"/>
            <a:ext cx="3997354" cy="53957"/>
          </a:xfrm>
        </p:spPr>
        <p:txBody>
          <a:bodyPr>
            <a:normAutofit fontScale="25000" lnSpcReduction="20000"/>
          </a:bodyPr>
          <a:lstStyle/>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a:bodyPr>
          <a:lstStyle/>
          <a:p>
            <a:pPr lvl="0"/>
            <a:r>
              <a:rPr lang="ru-RU" dirty="0" smtClean="0">
                <a:solidFill>
                  <a:srgbClr val="FF0000"/>
                </a:solidFill>
                <a:latin typeface="Times New Roman" pitchFamily="18" charset="0"/>
                <a:cs typeface="Times New Roman" pitchFamily="18" charset="0"/>
              </a:rPr>
              <a:t>ЦЕЛЬ: </a:t>
            </a:r>
            <a:r>
              <a:rPr lang="ru-RU" dirty="0" smtClean="0">
                <a:latin typeface="Times New Roman" pitchFamily="18" charset="0"/>
                <a:cs typeface="Times New Roman" pitchFamily="18" charset="0"/>
              </a:rPr>
              <a:t>Повышение </a:t>
            </a:r>
            <a:r>
              <a:rPr lang="ru-RU" dirty="0">
                <a:latin typeface="Times New Roman" pitchFamily="18" charset="0"/>
                <a:cs typeface="Times New Roman" pitchFamily="18" charset="0"/>
              </a:rPr>
              <a:t>читательской компетентности обучающихся: совершенствование техники чтения, элементарных приемов анализа художественных текстов, знаний основных элементов книги, культуры чтения.</a:t>
            </a:r>
            <a:r>
              <a:rPr lang="ru-RU" dirty="0"/>
              <a:t/>
            </a:r>
            <a:br>
              <a:rPr lang="ru-RU" dirty="0"/>
            </a:b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11882"/>
          </a:xfrm>
        </p:spPr>
        <p:style>
          <a:lnRef idx="1">
            <a:schemeClr val="accent2"/>
          </a:lnRef>
          <a:fillRef idx="2">
            <a:schemeClr val="accent2"/>
          </a:fillRef>
          <a:effectRef idx="1">
            <a:schemeClr val="accent2"/>
          </a:effectRef>
          <a:fontRef idx="minor">
            <a:schemeClr val="dk1"/>
          </a:fontRef>
        </p:style>
        <p:txBody>
          <a:bodyPr>
            <a:normAutofit/>
          </a:bodyPr>
          <a:lstStyle/>
          <a:p>
            <a:r>
              <a:rPr lang="ru-RU" sz="2800" dirty="0" err="1" smtClean="0">
                <a:latin typeface="Times New Roman" pitchFamily="18" charset="0"/>
                <a:cs typeface="Times New Roman" pitchFamily="18" charset="0"/>
              </a:rPr>
              <a:t>Скороговорун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скороговорил</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скоровыговаривал</a:t>
            </a:r>
            <a:r>
              <a:rPr lang="ru-RU" sz="2800" dirty="0" smtClean="0">
                <a:latin typeface="Times New Roman" pitchFamily="18" charset="0"/>
                <a:cs typeface="Times New Roman" pitchFamily="18" charset="0"/>
              </a:rPr>
              <a:t>,</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Что всех скороговорок не </a:t>
            </a:r>
            <a:r>
              <a:rPr lang="ru-RU" sz="2800" dirty="0" err="1" smtClean="0">
                <a:latin typeface="Times New Roman" pitchFamily="18" charset="0"/>
                <a:cs typeface="Times New Roman" pitchFamily="18" charset="0"/>
              </a:rPr>
              <a:t>перескороговоришь</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не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перескоровыговариваешь</a:t>
            </a:r>
            <a:r>
              <a:rPr lang="ru-RU" sz="2800" dirty="0" smtClean="0">
                <a:latin typeface="Times New Roman" pitchFamily="18" charset="0"/>
                <a:cs typeface="Times New Roman" pitchFamily="18" charset="0"/>
              </a:rPr>
              <a:t>,</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Но </a:t>
            </a:r>
            <a:r>
              <a:rPr lang="ru-RU" sz="2800" dirty="0" err="1" smtClean="0">
                <a:latin typeface="Times New Roman" pitchFamily="18" charset="0"/>
                <a:cs typeface="Times New Roman" pitchFamily="18" charset="0"/>
              </a:rPr>
              <a:t>заскороговошившись</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выскороговорил</a:t>
            </a:r>
            <a:r>
              <a:rPr lang="ru-RU" sz="2800" dirty="0" smtClean="0">
                <a:latin typeface="Times New Roman" pitchFamily="18" charset="0"/>
                <a:cs typeface="Times New Roman" pitchFamily="18" charset="0"/>
              </a:rPr>
              <a:t>,</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что все скороговорки </a:t>
            </a:r>
            <a:r>
              <a:rPr lang="ru-RU" sz="2800" dirty="0" err="1" smtClean="0">
                <a:latin typeface="Times New Roman" pitchFamily="18" charset="0"/>
                <a:cs typeface="Times New Roman" pitchFamily="18" charset="0"/>
              </a:rPr>
              <a:t>перескороговоришь</a:t>
            </a:r>
            <a:r>
              <a:rPr lang="ru-RU" sz="2800" dirty="0" smtClean="0">
                <a:latin typeface="Times New Roman" pitchFamily="18" charset="0"/>
                <a:cs typeface="Times New Roman" pitchFamily="18" charset="0"/>
              </a:rPr>
              <a:t>, да не </a:t>
            </a:r>
            <a:r>
              <a:rPr lang="ru-RU" sz="2800" dirty="0" err="1" smtClean="0">
                <a:latin typeface="Times New Roman" pitchFamily="18" charset="0"/>
                <a:cs typeface="Times New Roman" pitchFamily="18" charset="0"/>
              </a:rPr>
              <a:t>перескоровыговариваешь</a:t>
            </a:r>
            <a:r>
              <a:rPr lang="ru-RU" sz="2800" dirty="0" smtClean="0">
                <a:latin typeface="Times New Roman" pitchFamily="18" charset="0"/>
                <a:cs typeface="Times New Roman" pitchFamily="18" charset="0"/>
              </a:rPr>
              <a:t>.</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И прыгают скороговорки, как караси на сковородке.</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26130"/>
          </a:xfrm>
        </p:spPr>
        <p:style>
          <a:lnRef idx="1">
            <a:schemeClr val="accent3"/>
          </a:lnRef>
          <a:fillRef idx="2">
            <a:schemeClr val="accent3"/>
          </a:fillRef>
          <a:effectRef idx="1">
            <a:schemeClr val="accent3"/>
          </a:effectRef>
          <a:fontRef idx="minor">
            <a:schemeClr val="dk1"/>
          </a:fontRef>
        </p:style>
        <p:txBody>
          <a:bodyPr>
            <a:normAutofit/>
          </a:bodyPr>
          <a:lstStyle/>
          <a:p>
            <a:r>
              <a:rPr lang="ru-RU" dirty="0" err="1" smtClean="0">
                <a:latin typeface="Times New Roman" pitchFamily="18" charset="0"/>
                <a:cs typeface="Times New Roman" pitchFamily="18" charset="0"/>
              </a:rPr>
              <a:t>Мерчендайзеры</a:t>
            </a:r>
            <a:r>
              <a:rPr lang="ru-RU" dirty="0" smtClean="0">
                <a:latin typeface="Times New Roman" pitchFamily="18" charset="0"/>
                <a:cs typeface="Times New Roman" pitchFamily="18" charset="0"/>
              </a:rPr>
              <a:t> соврали — сорван </a:t>
            </a:r>
            <a:r>
              <a:rPr lang="ru-RU" dirty="0" err="1" smtClean="0">
                <a:latin typeface="Times New Roman" pitchFamily="18" charset="0"/>
                <a:cs typeface="Times New Roman" pitchFamily="18" charset="0"/>
              </a:rPr>
              <a:t>сэмплинг</a:t>
            </a:r>
            <a:r>
              <a:rPr lang="ru-RU" dirty="0" smtClean="0">
                <a:latin typeface="Times New Roman" pitchFamily="18" charset="0"/>
                <a:cs typeface="Times New Roman" pitchFamily="18" charset="0"/>
              </a:rPr>
              <a:t> самоваров!</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83188"/>
          </a:xfrm>
        </p:spPr>
        <p:style>
          <a:lnRef idx="1">
            <a:schemeClr val="accent5"/>
          </a:lnRef>
          <a:fillRef idx="2">
            <a:schemeClr val="accent5"/>
          </a:fillRef>
          <a:effectRef idx="1">
            <a:schemeClr val="accent5"/>
          </a:effectRef>
          <a:fontRef idx="minor">
            <a:schemeClr val="dk1"/>
          </a:fontRef>
        </p:style>
        <p:txBody>
          <a:bodyPr>
            <a:normAutofit/>
          </a:bodyPr>
          <a:lstStyle/>
          <a:p>
            <a:r>
              <a:rPr lang="ru-RU" dirty="0" smtClean="0">
                <a:latin typeface="Times New Roman" pitchFamily="18" charset="0"/>
                <a:cs typeface="Times New Roman" pitchFamily="18" charset="0"/>
              </a:rPr>
              <a:t>Разнервничавшегося конституционалиста нашли акклиматизировавшимся в Константинополе.</a:t>
            </a:r>
            <a:br>
              <a:rPr lang="ru-RU" dirty="0" smtClean="0">
                <a:latin typeface="Times New Roman" pitchFamily="18" charset="0"/>
                <a:cs typeface="Times New Roman" pitchFamily="18" charset="0"/>
              </a:rPr>
            </a:br>
            <a:r>
              <a:rPr lang="ru-RU" dirty="0" smtClean="0"/>
              <a:t/>
            </a:r>
            <a:br>
              <a:rPr lang="ru-RU" dirty="0" smtClean="0"/>
            </a:b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440378"/>
          </a:xfrm>
        </p:spPr>
        <p:style>
          <a:lnRef idx="1">
            <a:schemeClr val="accent4"/>
          </a:lnRef>
          <a:fillRef idx="2">
            <a:schemeClr val="accent4"/>
          </a:fillRef>
          <a:effectRef idx="1">
            <a:schemeClr val="accent4"/>
          </a:effectRef>
          <a:fontRef idx="minor">
            <a:schemeClr val="dk1"/>
          </a:fontRef>
        </p:style>
        <p:txBody>
          <a:bodyPr>
            <a:normAutofit/>
          </a:bodyPr>
          <a:lstStyle/>
          <a:p>
            <a:r>
              <a:rPr lang="ru-RU" dirty="0" smtClean="0">
                <a:latin typeface="Times New Roman" pitchFamily="18" charset="0"/>
                <a:cs typeface="Times New Roman" pitchFamily="18" charset="0"/>
              </a:rPr>
              <a:t>На мели мы налима лениво ловили,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Меняли налима вы мне на линя.</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О любви не меня ли вы мило молили,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И в туманы лимана манили меня</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797436"/>
          </a:xfrm>
        </p:spPr>
        <p:style>
          <a:lnRef idx="1">
            <a:schemeClr val="accent1"/>
          </a:lnRef>
          <a:fillRef idx="3">
            <a:schemeClr val="accent1"/>
          </a:fillRef>
          <a:effectRef idx="2">
            <a:schemeClr val="accent1"/>
          </a:effectRef>
          <a:fontRef idx="minor">
            <a:schemeClr val="lt1"/>
          </a:fontRef>
        </p:style>
        <p:txBody>
          <a:bodyPr>
            <a:normAutofit/>
          </a:bodyPr>
          <a:lstStyle/>
          <a:p>
            <a:r>
              <a:rPr lang="ru-RU" dirty="0" smtClean="0">
                <a:latin typeface="Times New Roman" pitchFamily="18" charset="0"/>
                <a:cs typeface="Times New Roman" pitchFamily="18" charset="0"/>
              </a:rPr>
              <a:t>Ужа ужалила </a:t>
            </a:r>
            <a:r>
              <a:rPr lang="ru-RU" dirty="0" err="1" smtClean="0">
                <a:latin typeface="Times New Roman" pitchFamily="18" charset="0"/>
                <a:cs typeface="Times New Roman" pitchFamily="18" charset="0"/>
              </a:rPr>
              <a:t>ужица</a:t>
            </a:r>
            <a:r>
              <a:rPr lang="ru-RU" dirty="0" smtClean="0">
                <a:latin typeface="Times New Roman" pitchFamily="18" charset="0"/>
                <a:cs typeface="Times New Roman" pitchFamily="18" charset="0"/>
              </a:rPr>
              <a:t>.</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Ужу с </a:t>
            </a:r>
            <a:r>
              <a:rPr lang="ru-RU" dirty="0" err="1" smtClean="0">
                <a:latin typeface="Times New Roman" pitchFamily="18" charset="0"/>
                <a:cs typeface="Times New Roman" pitchFamily="18" charset="0"/>
              </a:rPr>
              <a:t>ужицей</a:t>
            </a:r>
            <a:r>
              <a:rPr lang="ru-RU" dirty="0" smtClean="0">
                <a:latin typeface="Times New Roman" pitchFamily="18" charset="0"/>
                <a:cs typeface="Times New Roman" pitchFamily="18" charset="0"/>
              </a:rPr>
              <a:t> не ужиться.</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Уж от ужаса стал уже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ужа </a:t>
            </a:r>
            <a:r>
              <a:rPr lang="ru-RU" dirty="0" err="1" smtClean="0">
                <a:latin typeface="Times New Roman" pitchFamily="18" charset="0"/>
                <a:cs typeface="Times New Roman" pitchFamily="18" charset="0"/>
              </a:rPr>
              <a:t>ужица</a:t>
            </a:r>
            <a:r>
              <a:rPr lang="ru-RU" dirty="0" smtClean="0">
                <a:latin typeface="Times New Roman" pitchFamily="18" charset="0"/>
                <a:cs typeface="Times New Roman" pitchFamily="18" charset="0"/>
              </a:rPr>
              <a:t> съест на ужин</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и скажет: (начинай сначала).</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440378"/>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ru-RU" dirty="0" smtClean="0">
                <a:latin typeface="Times New Roman" pitchFamily="18" charset="0"/>
                <a:cs typeface="Times New Roman" pitchFamily="18" charset="0"/>
              </a:rPr>
              <a:t>Сшит колпак, да не </a:t>
            </a:r>
            <a:r>
              <a:rPr lang="ru-RU" dirty="0" err="1" smtClean="0">
                <a:latin typeface="Times New Roman" pitchFamily="18" charset="0"/>
                <a:cs typeface="Times New Roman" pitchFamily="18" charset="0"/>
              </a:rPr>
              <a:t>по-колпаковски</a:t>
            </a:r>
            <a:r>
              <a:rPr lang="ru-RU" dirty="0" smtClean="0">
                <a:latin typeface="Times New Roman" pitchFamily="18" charset="0"/>
                <a:cs typeface="Times New Roman" pitchFamily="18" charset="0"/>
              </a:rPr>
              <a:t>,</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вылит колокол, да не </a:t>
            </a:r>
            <a:r>
              <a:rPr lang="ru-RU" dirty="0" err="1" smtClean="0">
                <a:latin typeface="Times New Roman" pitchFamily="18" charset="0"/>
                <a:cs typeface="Times New Roman" pitchFamily="18" charset="0"/>
              </a:rPr>
              <a:t>по-колоколовски</a:t>
            </a:r>
            <a:r>
              <a:rPr lang="ru-RU" dirty="0" smtClean="0">
                <a:latin typeface="Times New Roman" pitchFamily="18" charset="0"/>
                <a:cs typeface="Times New Roman" pitchFamily="18" charset="0"/>
              </a:rPr>
              <a:t>.</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Надо колпак </a:t>
            </a:r>
            <a:r>
              <a:rPr lang="ru-RU" dirty="0" err="1" smtClean="0">
                <a:latin typeface="Times New Roman" pitchFamily="18" charset="0"/>
                <a:cs typeface="Times New Roman" pitchFamily="18" charset="0"/>
              </a:rPr>
              <a:t>переколпаковать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перевыколпаковать</a:t>
            </a:r>
            <a:r>
              <a:rPr lang="ru-RU" dirty="0" smtClean="0">
                <a:latin typeface="Times New Roman" pitchFamily="18" charset="0"/>
                <a:cs typeface="Times New Roman" pitchFamily="18" charset="0"/>
              </a:rPr>
              <a:t>.</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Надо колокол </a:t>
            </a:r>
            <a:r>
              <a:rPr lang="ru-RU" dirty="0" err="1" smtClean="0">
                <a:latin typeface="Times New Roman" pitchFamily="18" charset="0"/>
                <a:cs typeface="Times New Roman" pitchFamily="18" charset="0"/>
              </a:rPr>
              <a:t>переколоколовать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перевыколоколовать</a:t>
            </a:r>
            <a:r>
              <a:rPr lang="ru-RU" dirty="0" smtClean="0">
                <a:latin typeface="Times New Roman" pitchFamily="18" charset="0"/>
                <a:cs typeface="Times New Roman" pitchFamily="18" charset="0"/>
              </a:rPr>
              <a:t>.</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54626"/>
          </a:xfrm>
        </p:spPr>
        <p:style>
          <a:lnRef idx="1">
            <a:schemeClr val="accent5"/>
          </a:lnRef>
          <a:fillRef idx="2">
            <a:schemeClr val="accent5"/>
          </a:fillRef>
          <a:effectRef idx="1">
            <a:schemeClr val="accent5"/>
          </a:effectRef>
          <a:fontRef idx="minor">
            <a:schemeClr val="dk1"/>
          </a:fontRef>
        </p:style>
        <p:txBody>
          <a:bodyPr>
            <a:normAutofit/>
          </a:bodyPr>
          <a:lstStyle/>
          <a:p>
            <a:r>
              <a:rPr lang="ru-RU" dirty="0" smtClean="0">
                <a:latin typeface="Times New Roman" pitchFamily="18" charset="0"/>
                <a:cs typeface="Times New Roman" pitchFamily="18" charset="0"/>
              </a:rPr>
              <a:t>Забыл </a:t>
            </a:r>
            <a:r>
              <a:rPr lang="ru-RU" dirty="0" err="1" smtClean="0">
                <a:latin typeface="Times New Roman" pitchFamily="18" charset="0"/>
                <a:cs typeface="Times New Roman" pitchFamily="18" charset="0"/>
              </a:rPr>
              <a:t>Панкрат</a:t>
            </a:r>
            <a:r>
              <a:rPr lang="ru-RU" dirty="0" smtClean="0">
                <a:latin typeface="Times New Roman" pitchFamily="18" charset="0"/>
                <a:cs typeface="Times New Roman" pitchFamily="18" charset="0"/>
              </a:rPr>
              <a:t> Кондратьев под кроватью домкрат, а </a:t>
            </a:r>
            <a:r>
              <a:rPr lang="ru-RU" dirty="0" err="1" smtClean="0">
                <a:latin typeface="Times New Roman" pitchFamily="18" charset="0"/>
                <a:cs typeface="Times New Roman" pitchFamily="18" charset="0"/>
              </a:rPr>
              <a:t>Панкрату</a:t>
            </a:r>
            <a:r>
              <a:rPr lang="ru-RU" dirty="0" smtClean="0">
                <a:latin typeface="Times New Roman" pitchFamily="18" charset="0"/>
                <a:cs typeface="Times New Roman" pitchFamily="18" charset="0"/>
              </a:rPr>
              <a:t> Кондратьеву без домкрата не поднять на тракте трактор.</a:t>
            </a:r>
            <a:r>
              <a:rPr lang="ru-RU" dirty="0" smtClean="0"/>
              <a:t/>
            </a:r>
            <a:br>
              <a:rPr lang="ru-RU" dirty="0" smtClean="0"/>
            </a:b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11750"/>
          </a:xfrm>
        </p:spPr>
        <p:style>
          <a:lnRef idx="1">
            <a:schemeClr val="accent6"/>
          </a:lnRef>
          <a:fillRef idx="2">
            <a:schemeClr val="accent6"/>
          </a:fillRef>
          <a:effectRef idx="1">
            <a:schemeClr val="accent6"/>
          </a:effectRef>
          <a:fontRef idx="minor">
            <a:schemeClr val="dk1"/>
          </a:fontRef>
        </p:style>
        <p:txBody>
          <a:bodyPr>
            <a:normAutofit/>
          </a:bodyPr>
          <a:lstStyle/>
          <a:p>
            <a:r>
              <a:rPr lang="ru-RU" dirty="0" smtClean="0">
                <a:latin typeface="Times New Roman" pitchFamily="18" charset="0"/>
                <a:cs typeface="Times New Roman" pitchFamily="18" charset="0"/>
              </a:rPr>
              <a:t>Коваль ковал коня,</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Конь – копытом коваля,</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Коваль – кнутом коня.</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11750"/>
          </a:xfrm>
        </p:spPr>
        <p:style>
          <a:lnRef idx="1">
            <a:schemeClr val="accent1"/>
          </a:lnRef>
          <a:fillRef idx="2">
            <a:schemeClr val="accent1"/>
          </a:fillRef>
          <a:effectRef idx="1">
            <a:schemeClr val="accent1"/>
          </a:effectRef>
          <a:fontRef idx="minor">
            <a:schemeClr val="dk1"/>
          </a:fontRef>
        </p:style>
        <p:txBody>
          <a:bodyPr>
            <a:normAutofit/>
          </a:bodyPr>
          <a:lstStyle/>
          <a:p>
            <a:r>
              <a:rPr lang="ru-RU" dirty="0" smtClean="0">
                <a:latin typeface="Times New Roman" pitchFamily="18" charset="0"/>
                <a:cs typeface="Times New Roman" pitchFamily="18" charset="0"/>
              </a:rPr>
              <a:t>Бомбардир бонбоньерками бомбардировал барышень Бранденбурга. Фараонов фаворит на сапфир сменял нефрит.</a:t>
            </a:r>
            <a:r>
              <a:rPr lang="ru-RU" dirty="0" smtClean="0"/>
              <a:t/>
            </a:r>
            <a:br>
              <a:rPr lang="ru-RU" dirty="0" smtClean="0"/>
            </a:b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54626"/>
          </a:xfrm>
        </p:spPr>
        <p:style>
          <a:lnRef idx="1">
            <a:schemeClr val="accent2"/>
          </a:lnRef>
          <a:fillRef idx="2">
            <a:schemeClr val="accent2"/>
          </a:fillRef>
          <a:effectRef idx="1">
            <a:schemeClr val="accent2"/>
          </a:effectRef>
          <a:fontRef idx="minor">
            <a:schemeClr val="dk1"/>
          </a:fontRef>
        </p:style>
        <p:txBody>
          <a:bodyPr>
            <a:normAutofit/>
          </a:bodyPr>
          <a:lstStyle/>
          <a:p>
            <a:r>
              <a:rPr lang="ru-RU" dirty="0" smtClean="0">
                <a:latin typeface="Times New Roman" pitchFamily="18" charset="0"/>
                <a:cs typeface="Times New Roman" pitchFamily="18" charset="0"/>
              </a:rPr>
              <a:t>Женя с Жанной подружилась.</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Дружба с Жанной не сложилась.</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Чтобы жить с друзьями дружно,</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Обижать друзей не нужно.</a:t>
            </a:r>
            <a:r>
              <a:rPr lang="ru-RU" dirty="0" smtClean="0"/>
              <a:t/>
            </a:r>
            <a:br>
              <a:rPr lang="ru-RU" dirty="0" smtClean="0"/>
            </a:b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a:normAutofit/>
          </a:bodyPr>
          <a:lstStyle/>
          <a:p>
            <a:pPr lvl="0"/>
            <a:r>
              <a:rPr lang="ru-RU" dirty="0">
                <a:latin typeface="Times New Roman" pitchFamily="18" charset="0"/>
                <a:cs typeface="Times New Roman" pitchFamily="18" charset="0"/>
              </a:rPr>
              <a:t>Формирование внутренней мотивации чтения (Читаю для себя, читаю потому что интересно).</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69006"/>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ru-RU" sz="2700" dirty="0" smtClean="0">
                <a:latin typeface="Times New Roman" pitchFamily="18" charset="0"/>
                <a:cs typeface="Times New Roman" pitchFamily="18" charset="0"/>
              </a:rPr>
              <a:t>На шишкосушильную фабрику требуется </a:t>
            </a:r>
            <a:r>
              <a:rPr lang="ru-RU" sz="2700" dirty="0" err="1" smtClean="0">
                <a:latin typeface="Times New Roman" pitchFamily="18" charset="0"/>
                <a:cs typeface="Times New Roman" pitchFamily="18" charset="0"/>
              </a:rPr>
              <a:t>шишкосушильшик</a:t>
            </a:r>
            <a:r>
              <a:rPr lang="ru-RU" sz="2700" dirty="0" smtClean="0">
                <a:latin typeface="Times New Roman" pitchFamily="18" charset="0"/>
                <a:cs typeface="Times New Roman" pitchFamily="18" charset="0"/>
              </a:rPr>
              <a:t> для работы на шишкосушильном аппарате. </a:t>
            </a:r>
            <a:r>
              <a:rPr lang="ru-RU" sz="2700" dirty="0" err="1" smtClean="0">
                <a:latin typeface="Times New Roman" pitchFamily="18" charset="0"/>
                <a:cs typeface="Times New Roman" pitchFamily="18" charset="0"/>
              </a:rPr>
              <a:t>Шишкосушильшик</a:t>
            </a:r>
            <a:r>
              <a:rPr lang="ru-RU" sz="2700" dirty="0" smtClean="0">
                <a:latin typeface="Times New Roman" pitchFamily="18" charset="0"/>
                <a:cs typeface="Times New Roman" pitchFamily="18" charset="0"/>
              </a:rPr>
              <a:t> должен иметь опыт </a:t>
            </a:r>
            <a:r>
              <a:rPr lang="ru-RU" sz="2700" dirty="0" err="1" smtClean="0">
                <a:latin typeface="Times New Roman" pitchFamily="18" charset="0"/>
                <a:cs typeface="Times New Roman" pitchFamily="18" charset="0"/>
              </a:rPr>
              <a:t>шишкосушения</a:t>
            </a:r>
            <a:r>
              <a:rPr lang="ru-RU" sz="2700" dirty="0" smtClean="0">
                <a:latin typeface="Times New Roman" pitchFamily="18" charset="0"/>
                <a:cs typeface="Times New Roman" pitchFamily="18" charset="0"/>
              </a:rPr>
              <a:t> на шишкосушильном аппарате с использованием шишкосушильной технологии качественного </a:t>
            </a:r>
            <a:r>
              <a:rPr lang="ru-RU" sz="2700" dirty="0" err="1" smtClean="0">
                <a:latin typeface="Times New Roman" pitchFamily="18" charset="0"/>
                <a:cs typeface="Times New Roman" pitchFamily="18" charset="0"/>
              </a:rPr>
              <a:t>шишкосушения</a:t>
            </a:r>
            <a:r>
              <a:rPr lang="ru-RU" sz="2700" dirty="0" smtClean="0">
                <a:latin typeface="Times New Roman" pitchFamily="18" charset="0"/>
                <a:cs typeface="Times New Roman" pitchFamily="18" charset="0"/>
              </a:rPr>
              <a:t>. Он также должен отличать аппарат </a:t>
            </a:r>
            <a:r>
              <a:rPr lang="ru-RU" sz="2700" dirty="0" err="1" smtClean="0">
                <a:latin typeface="Times New Roman" pitchFamily="18" charset="0"/>
                <a:cs typeface="Times New Roman" pitchFamily="18" charset="0"/>
              </a:rPr>
              <a:t>шишкосушения</a:t>
            </a:r>
            <a:r>
              <a:rPr lang="ru-RU" sz="2700" dirty="0" smtClean="0">
                <a:latin typeface="Times New Roman" pitchFamily="18" charset="0"/>
                <a:cs typeface="Times New Roman" pitchFamily="18" charset="0"/>
              </a:rPr>
              <a:t> от </a:t>
            </a:r>
            <a:r>
              <a:rPr lang="ru-RU" sz="2700" dirty="0" err="1" smtClean="0">
                <a:latin typeface="Times New Roman" pitchFamily="18" charset="0"/>
                <a:cs typeface="Times New Roman" pitchFamily="18" charset="0"/>
              </a:rPr>
              <a:t>нешишкосушения</a:t>
            </a:r>
            <a:r>
              <a:rPr lang="ru-RU" sz="2700" dirty="0" smtClean="0">
                <a:latin typeface="Times New Roman" pitchFamily="18" charset="0"/>
                <a:cs typeface="Times New Roman" pitchFamily="18" charset="0"/>
              </a:rPr>
              <a:t>, ремонтировать шишкосушильный аппарат, отличать шишки пригодные для </a:t>
            </a:r>
            <a:r>
              <a:rPr lang="ru-RU" sz="2700" dirty="0" err="1" smtClean="0">
                <a:latin typeface="Times New Roman" pitchFamily="18" charset="0"/>
                <a:cs typeface="Times New Roman" pitchFamily="18" charset="0"/>
              </a:rPr>
              <a:t>шишкосушения</a:t>
            </a:r>
            <a:r>
              <a:rPr lang="ru-RU" sz="2700" dirty="0" smtClean="0">
                <a:latin typeface="Times New Roman" pitchFamily="18" charset="0"/>
                <a:cs typeface="Times New Roman" pitchFamily="18" charset="0"/>
              </a:rPr>
              <a:t>, от негодных для </a:t>
            </a:r>
            <a:r>
              <a:rPr lang="ru-RU" sz="2700" dirty="0" err="1" smtClean="0">
                <a:latin typeface="Times New Roman" pitchFamily="18" charset="0"/>
                <a:cs typeface="Times New Roman" pitchFamily="18" charset="0"/>
              </a:rPr>
              <a:t>шишкосушения</a:t>
            </a:r>
            <a:r>
              <a:rPr lang="ru-RU" sz="2700" dirty="0" smtClean="0">
                <a:latin typeface="Times New Roman" pitchFamily="18" charset="0"/>
                <a:cs typeface="Times New Roman" pitchFamily="18" charset="0"/>
              </a:rPr>
              <a:t>, отличать шишки </a:t>
            </a:r>
            <a:r>
              <a:rPr lang="ru-RU" sz="2700" dirty="0" err="1" smtClean="0">
                <a:latin typeface="Times New Roman" pitchFamily="18" charset="0"/>
                <a:cs typeface="Times New Roman" pitchFamily="18" charset="0"/>
              </a:rPr>
              <a:t>недошишкосушенные</a:t>
            </a:r>
            <a:r>
              <a:rPr lang="ru-RU" sz="2700" dirty="0" smtClean="0">
                <a:latin typeface="Times New Roman" pitchFamily="18" charset="0"/>
                <a:cs typeface="Times New Roman" pitchFamily="18" charset="0"/>
              </a:rPr>
              <a:t> от </a:t>
            </a:r>
            <a:r>
              <a:rPr lang="ru-RU" sz="2700" dirty="0" err="1" smtClean="0">
                <a:latin typeface="Times New Roman" pitchFamily="18" charset="0"/>
                <a:cs typeface="Times New Roman" pitchFamily="18" charset="0"/>
              </a:rPr>
              <a:t>перешишкосушенных</a:t>
            </a:r>
            <a:r>
              <a:rPr lang="ru-RU" sz="2700" dirty="0" smtClean="0">
                <a:latin typeface="Times New Roman" pitchFamily="18" charset="0"/>
                <a:cs typeface="Times New Roman" pitchFamily="18" charset="0"/>
              </a:rPr>
              <a:t>, за каждую </a:t>
            </a:r>
            <a:r>
              <a:rPr lang="ru-RU" sz="2700" dirty="0" err="1" smtClean="0">
                <a:latin typeface="Times New Roman" pitchFamily="18" charset="0"/>
                <a:cs typeface="Times New Roman" pitchFamily="18" charset="0"/>
              </a:rPr>
              <a:t>недошишкосушенную</a:t>
            </a:r>
            <a:r>
              <a:rPr lang="ru-RU" sz="2700" dirty="0" smtClean="0">
                <a:latin typeface="Times New Roman" pitchFamily="18" charset="0"/>
                <a:cs typeface="Times New Roman" pitchFamily="18" charset="0"/>
              </a:rPr>
              <a:t> или </a:t>
            </a:r>
            <a:r>
              <a:rPr lang="ru-RU" sz="2700" dirty="0" err="1" smtClean="0">
                <a:latin typeface="Times New Roman" pitchFamily="18" charset="0"/>
                <a:cs typeface="Times New Roman" pitchFamily="18" charset="0"/>
              </a:rPr>
              <a:t>перешишкосушенную</a:t>
            </a:r>
            <a:r>
              <a:rPr lang="ru-RU" sz="2700" dirty="0" smtClean="0">
                <a:latin typeface="Times New Roman" pitchFamily="18" charset="0"/>
                <a:cs typeface="Times New Roman" pitchFamily="18" charset="0"/>
              </a:rPr>
              <a:t> шишку </a:t>
            </a:r>
            <a:r>
              <a:rPr lang="ru-RU" sz="2700" dirty="0" err="1" smtClean="0">
                <a:latin typeface="Times New Roman" pitchFamily="18" charset="0"/>
                <a:cs typeface="Times New Roman" pitchFamily="18" charset="0"/>
              </a:rPr>
              <a:t>шишкосушильшик</a:t>
            </a:r>
            <a:r>
              <a:rPr lang="ru-RU" sz="2700" dirty="0" smtClean="0">
                <a:latin typeface="Times New Roman" pitchFamily="18" charset="0"/>
                <a:cs typeface="Times New Roman" pitchFamily="18" charset="0"/>
              </a:rPr>
              <a:t> получит </a:t>
            </a:r>
            <a:r>
              <a:rPr lang="ru-RU" sz="2700" dirty="0" err="1" smtClean="0">
                <a:latin typeface="Times New Roman" pitchFamily="18" charset="0"/>
                <a:cs typeface="Times New Roman" pitchFamily="18" charset="0"/>
              </a:rPr>
              <a:t>шишкосушилкой</a:t>
            </a:r>
            <a:r>
              <a:rPr lang="ru-RU" sz="2700" dirty="0" smtClean="0">
                <a:latin typeface="Times New Roman" pitchFamily="18" charset="0"/>
                <a:cs typeface="Times New Roman" pitchFamily="18" charset="0"/>
              </a:rPr>
              <a:t> по голове.</a:t>
            </a:r>
            <a:r>
              <a:rPr lang="ru-RU" dirty="0" smtClean="0"/>
              <a:t/>
            </a:r>
            <a:br>
              <a:rPr lang="ru-RU" dirty="0" smtClean="0"/>
            </a:b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sz="2200" dirty="0" smtClean="0">
                <a:latin typeface="Times New Roman" pitchFamily="18" charset="0"/>
                <a:cs typeface="Times New Roman" pitchFamily="18" charset="0"/>
              </a:rPr>
              <a:t>Технология </a:t>
            </a:r>
            <a:r>
              <a:rPr lang="ru-RU" sz="2200" dirty="0" err="1" smtClean="0">
                <a:latin typeface="Times New Roman" pitchFamily="18" charset="0"/>
                <a:cs typeface="Times New Roman" pitchFamily="18" charset="0"/>
              </a:rPr>
              <a:t>шишкосушения</a:t>
            </a:r>
            <a:r>
              <a:rPr lang="ru-RU" sz="2200" dirty="0" smtClean="0">
                <a:latin typeface="Times New Roman" pitchFamily="18" charset="0"/>
                <a:cs typeface="Times New Roman" pitchFamily="18" charset="0"/>
              </a:rPr>
              <a:t>:</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После </a:t>
            </a:r>
            <a:r>
              <a:rPr lang="ru-RU" sz="2200" dirty="0" err="1" smtClean="0">
                <a:latin typeface="Times New Roman" pitchFamily="18" charset="0"/>
                <a:cs typeface="Times New Roman" pitchFamily="18" charset="0"/>
              </a:rPr>
              <a:t>шишкосбора</a:t>
            </a:r>
            <a:r>
              <a:rPr lang="ru-RU" sz="2200" dirty="0" smtClean="0">
                <a:latin typeface="Times New Roman" pitchFamily="18" charset="0"/>
                <a:cs typeface="Times New Roman" pitchFamily="18" charset="0"/>
              </a:rPr>
              <a:t> все </a:t>
            </a:r>
            <a:r>
              <a:rPr lang="ru-RU" sz="2200" dirty="0" err="1" smtClean="0">
                <a:latin typeface="Times New Roman" pitchFamily="18" charset="0"/>
                <a:cs typeface="Times New Roman" pitchFamily="18" charset="0"/>
              </a:rPr>
              <a:t>шишкособранные</a:t>
            </a:r>
            <a:r>
              <a:rPr lang="ru-RU" sz="2200" dirty="0" smtClean="0">
                <a:latin typeface="Times New Roman" pitchFamily="18" charset="0"/>
                <a:cs typeface="Times New Roman" pitchFamily="18" charset="0"/>
              </a:rPr>
              <a:t> шишки, пригодные для </a:t>
            </a:r>
            <a:r>
              <a:rPr lang="ru-RU" sz="2200" dirty="0" err="1" smtClean="0">
                <a:latin typeface="Times New Roman" pitchFamily="18" charset="0"/>
                <a:cs typeface="Times New Roman" pitchFamily="18" charset="0"/>
              </a:rPr>
              <a:t>шишкосушения</a:t>
            </a:r>
            <a:r>
              <a:rPr lang="ru-RU" sz="2200" dirty="0" smtClean="0">
                <a:latin typeface="Times New Roman" pitchFamily="18" charset="0"/>
                <a:cs typeface="Times New Roman" pitchFamily="18" charset="0"/>
              </a:rPr>
              <a:t> отправляются на шишкосушильную фабрику на </a:t>
            </a:r>
            <a:r>
              <a:rPr lang="ru-RU" sz="2200" dirty="0" err="1" smtClean="0">
                <a:latin typeface="Times New Roman" pitchFamily="18" charset="0"/>
                <a:cs typeface="Times New Roman" pitchFamily="18" charset="0"/>
              </a:rPr>
              <a:t>шишковозе</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Шишковоз</a:t>
            </a:r>
            <a:r>
              <a:rPr lang="ru-RU" sz="2200" dirty="0" smtClean="0">
                <a:latin typeface="Times New Roman" pitchFamily="18" charset="0"/>
                <a:cs typeface="Times New Roman" pitchFamily="18" charset="0"/>
              </a:rPr>
              <a:t> при помощи </a:t>
            </a:r>
            <a:r>
              <a:rPr lang="ru-RU" sz="2200" dirty="0" err="1" smtClean="0">
                <a:latin typeface="Times New Roman" pitchFamily="18" charset="0"/>
                <a:cs typeface="Times New Roman" pitchFamily="18" charset="0"/>
              </a:rPr>
              <a:t>шишкосвального</a:t>
            </a:r>
            <a:r>
              <a:rPr lang="ru-RU" sz="2200" dirty="0" smtClean="0">
                <a:latin typeface="Times New Roman" pitchFamily="18" charset="0"/>
                <a:cs typeface="Times New Roman" pitchFamily="18" charset="0"/>
              </a:rPr>
              <a:t> аппарата сваливает шишки в </a:t>
            </a:r>
            <a:r>
              <a:rPr lang="ru-RU" sz="2200" dirty="0" err="1" smtClean="0">
                <a:latin typeface="Times New Roman" pitchFamily="18" charset="0"/>
                <a:cs typeface="Times New Roman" pitchFamily="18" charset="0"/>
              </a:rPr>
              <a:t>шишкосортировочный</a:t>
            </a:r>
            <a:r>
              <a:rPr lang="ru-RU" sz="2200" dirty="0" smtClean="0">
                <a:latin typeface="Times New Roman" pitchFamily="18" charset="0"/>
                <a:cs typeface="Times New Roman" pitchFamily="18" charset="0"/>
              </a:rPr>
              <a:t> отдел. </a:t>
            </a:r>
            <a:r>
              <a:rPr lang="ru-RU" sz="2200" dirty="0" err="1" smtClean="0">
                <a:latin typeface="Times New Roman" pitchFamily="18" charset="0"/>
                <a:cs typeface="Times New Roman" pitchFamily="18" charset="0"/>
              </a:rPr>
              <a:t>Шишкосортировшики</a:t>
            </a:r>
            <a:r>
              <a:rPr lang="ru-RU" sz="2200" dirty="0" smtClean="0">
                <a:latin typeface="Times New Roman" pitchFamily="18" charset="0"/>
                <a:cs typeface="Times New Roman" pitchFamily="18" charset="0"/>
              </a:rPr>
              <a:t> с использованием </a:t>
            </a:r>
            <a:r>
              <a:rPr lang="ru-RU" sz="2200" dirty="0" err="1" smtClean="0">
                <a:latin typeface="Times New Roman" pitchFamily="18" charset="0"/>
                <a:cs typeface="Times New Roman" pitchFamily="18" charset="0"/>
              </a:rPr>
              <a:t>шишкосортировочной</a:t>
            </a:r>
            <a:r>
              <a:rPr lang="ru-RU" sz="2200" dirty="0" smtClean="0">
                <a:latin typeface="Times New Roman" pitchFamily="18" charset="0"/>
                <a:cs typeface="Times New Roman" pitchFamily="18" charset="0"/>
              </a:rPr>
              <a:t> машины </a:t>
            </a:r>
            <a:r>
              <a:rPr lang="ru-RU" sz="2200" dirty="0" err="1" smtClean="0">
                <a:latin typeface="Times New Roman" pitchFamily="18" charset="0"/>
                <a:cs typeface="Times New Roman" pitchFamily="18" charset="0"/>
              </a:rPr>
              <a:t>шишкосортируют</a:t>
            </a:r>
            <a:r>
              <a:rPr lang="ru-RU" sz="2200" dirty="0" smtClean="0">
                <a:latin typeface="Times New Roman" pitchFamily="18" charset="0"/>
                <a:cs typeface="Times New Roman" pitchFamily="18" charset="0"/>
              </a:rPr>
              <a:t> шишки, пригодные для </a:t>
            </a:r>
            <a:r>
              <a:rPr lang="ru-RU" sz="2200" dirty="0" err="1" smtClean="0">
                <a:latin typeface="Times New Roman" pitchFamily="18" charset="0"/>
                <a:cs typeface="Times New Roman" pitchFamily="18" charset="0"/>
              </a:rPr>
              <a:t>шишкосушения</a:t>
            </a:r>
            <a:r>
              <a:rPr lang="ru-RU" sz="2200" dirty="0" smtClean="0">
                <a:latin typeface="Times New Roman" pitchFamily="18" charset="0"/>
                <a:cs typeface="Times New Roman" pitchFamily="18" charset="0"/>
              </a:rPr>
              <a:t>, от непригодных для </a:t>
            </a:r>
            <a:r>
              <a:rPr lang="ru-RU" sz="2200" dirty="0" err="1" smtClean="0">
                <a:latin typeface="Times New Roman" pitchFamily="18" charset="0"/>
                <a:cs typeface="Times New Roman" pitchFamily="18" charset="0"/>
              </a:rPr>
              <a:t>шишкосушения</a:t>
            </a:r>
            <a:r>
              <a:rPr lang="ru-RU" sz="2200" dirty="0" smtClean="0">
                <a:latin typeface="Times New Roman" pitchFamily="18" charset="0"/>
                <a:cs typeface="Times New Roman" pitchFamily="18" charset="0"/>
              </a:rPr>
              <a:t>. Шишки пригодные для </a:t>
            </a:r>
            <a:r>
              <a:rPr lang="ru-RU" sz="2200" dirty="0" err="1" smtClean="0">
                <a:latin typeface="Times New Roman" pitchFamily="18" charset="0"/>
                <a:cs typeface="Times New Roman" pitchFamily="18" charset="0"/>
              </a:rPr>
              <a:t>шишкосушения</a:t>
            </a:r>
            <a:r>
              <a:rPr lang="ru-RU" sz="2200" dirty="0" smtClean="0">
                <a:latin typeface="Times New Roman" pitchFamily="18" charset="0"/>
                <a:cs typeface="Times New Roman" pitchFamily="18" charset="0"/>
              </a:rPr>
              <a:t> поступают в </a:t>
            </a:r>
            <a:r>
              <a:rPr lang="ru-RU" sz="2200" dirty="0" err="1" smtClean="0">
                <a:latin typeface="Times New Roman" pitchFamily="18" charset="0"/>
                <a:cs typeface="Times New Roman" pitchFamily="18" charset="0"/>
              </a:rPr>
              <a:t>шишкошлифовальный</a:t>
            </a:r>
            <a:r>
              <a:rPr lang="ru-RU" sz="2200" dirty="0" smtClean="0">
                <a:latin typeface="Times New Roman" pitchFamily="18" charset="0"/>
                <a:cs typeface="Times New Roman" pitchFamily="18" charset="0"/>
              </a:rPr>
              <a:t> отдел. В </a:t>
            </a:r>
            <a:r>
              <a:rPr lang="ru-RU" sz="2200" dirty="0" err="1" smtClean="0">
                <a:latin typeface="Times New Roman" pitchFamily="18" charset="0"/>
                <a:cs typeface="Times New Roman" pitchFamily="18" charset="0"/>
              </a:rPr>
              <a:t>шишкошлифовальном</a:t>
            </a:r>
            <a:r>
              <a:rPr lang="ru-RU" sz="2200" dirty="0" smtClean="0">
                <a:latin typeface="Times New Roman" pitchFamily="18" charset="0"/>
                <a:cs typeface="Times New Roman" pitchFamily="18" charset="0"/>
              </a:rPr>
              <a:t> отделе </a:t>
            </a:r>
            <a:r>
              <a:rPr lang="ru-RU" sz="2200" dirty="0" err="1" smtClean="0">
                <a:latin typeface="Times New Roman" pitchFamily="18" charset="0"/>
                <a:cs typeface="Times New Roman" pitchFamily="18" charset="0"/>
              </a:rPr>
              <a:t>шишкошлифовщики</a:t>
            </a:r>
            <a:r>
              <a:rPr lang="ru-RU" sz="2200" dirty="0" smtClean="0">
                <a:latin typeface="Times New Roman" pitchFamily="18" charset="0"/>
                <a:cs typeface="Times New Roman" pitchFamily="18" charset="0"/>
              </a:rPr>
              <a:t> на </a:t>
            </a:r>
            <a:r>
              <a:rPr lang="ru-RU" sz="2200" dirty="0" err="1" smtClean="0">
                <a:latin typeface="Times New Roman" pitchFamily="18" charset="0"/>
                <a:cs typeface="Times New Roman" pitchFamily="18" charset="0"/>
              </a:rPr>
              <a:t>щищкошлифовальных</a:t>
            </a:r>
            <a:r>
              <a:rPr lang="ru-RU" sz="2200" dirty="0" smtClean="0">
                <a:latin typeface="Times New Roman" pitchFamily="18" charset="0"/>
                <a:cs typeface="Times New Roman" pitchFamily="18" charset="0"/>
              </a:rPr>
              <a:t> аппаратах </a:t>
            </a:r>
            <a:r>
              <a:rPr lang="ru-RU" sz="2200" dirty="0" err="1" smtClean="0">
                <a:latin typeface="Times New Roman" pitchFamily="18" charset="0"/>
                <a:cs typeface="Times New Roman" pitchFamily="18" charset="0"/>
              </a:rPr>
              <a:t>шишкошлифуют</a:t>
            </a:r>
            <a:r>
              <a:rPr lang="ru-RU" sz="2200" dirty="0" smtClean="0">
                <a:latin typeface="Times New Roman" pitchFamily="18" charset="0"/>
                <a:cs typeface="Times New Roman" pitchFamily="18" charset="0"/>
              </a:rPr>
              <a:t> шишки от </a:t>
            </a:r>
            <a:r>
              <a:rPr lang="ru-RU" sz="2200" dirty="0" err="1" smtClean="0">
                <a:latin typeface="Times New Roman" pitchFamily="18" charset="0"/>
                <a:cs typeface="Times New Roman" pitchFamily="18" charset="0"/>
              </a:rPr>
              <a:t>нешишкосушительных</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шишкоотростков</a:t>
            </a:r>
            <a:r>
              <a:rPr lang="ru-RU" sz="2200" dirty="0" smtClean="0">
                <a:latin typeface="Times New Roman" pitchFamily="18" charset="0"/>
                <a:cs typeface="Times New Roman" pitchFamily="18" charset="0"/>
              </a:rPr>
              <a:t>. Шишки, прошедшие </a:t>
            </a:r>
            <a:r>
              <a:rPr lang="ru-RU" sz="2200" dirty="0" err="1" smtClean="0">
                <a:latin typeface="Times New Roman" pitchFamily="18" charset="0"/>
                <a:cs typeface="Times New Roman" pitchFamily="18" charset="0"/>
              </a:rPr>
              <a:t>шишкошлифование</a:t>
            </a:r>
            <a:r>
              <a:rPr lang="ru-RU" sz="2200" dirty="0" smtClean="0">
                <a:latin typeface="Times New Roman" pitchFamily="18" charset="0"/>
                <a:cs typeface="Times New Roman" pitchFamily="18" charset="0"/>
              </a:rPr>
              <a:t>, попадают в </a:t>
            </a:r>
            <a:r>
              <a:rPr lang="ru-RU" sz="2200" dirty="0" err="1" smtClean="0">
                <a:latin typeface="Times New Roman" pitchFamily="18" charset="0"/>
                <a:cs typeface="Times New Roman" pitchFamily="18" charset="0"/>
              </a:rPr>
              <a:t>шишкодробительный</a:t>
            </a:r>
            <a:r>
              <a:rPr lang="ru-RU" sz="2200" dirty="0" smtClean="0">
                <a:latin typeface="Times New Roman" pitchFamily="18" charset="0"/>
                <a:cs typeface="Times New Roman" pitchFamily="18" charset="0"/>
              </a:rPr>
              <a:t> отдел. </a:t>
            </a:r>
            <a:r>
              <a:rPr lang="ru-RU" sz="2200" dirty="0" err="1" smtClean="0">
                <a:latin typeface="Times New Roman" pitchFamily="18" charset="0"/>
                <a:cs typeface="Times New Roman" pitchFamily="18" charset="0"/>
              </a:rPr>
              <a:t>Шишкодробильщики</a:t>
            </a:r>
            <a:r>
              <a:rPr lang="ru-RU" sz="2200" dirty="0" smtClean="0">
                <a:latin typeface="Times New Roman" pitchFamily="18" charset="0"/>
                <a:cs typeface="Times New Roman" pitchFamily="18" charset="0"/>
              </a:rPr>
              <a:t> на </a:t>
            </a:r>
            <a:r>
              <a:rPr lang="ru-RU" sz="2200" dirty="0" err="1" smtClean="0">
                <a:latin typeface="Times New Roman" pitchFamily="18" charset="0"/>
                <a:cs typeface="Times New Roman" pitchFamily="18" charset="0"/>
              </a:rPr>
              <a:t>шишкодробилках</a:t>
            </a:r>
            <a:r>
              <a:rPr lang="ru-RU" sz="2200" dirty="0" smtClean="0">
                <a:latin typeface="Times New Roman" pitchFamily="18" charset="0"/>
                <a:cs typeface="Times New Roman" pitchFamily="18" charset="0"/>
              </a:rPr>
              <a:t> дробят шишки до </a:t>
            </a:r>
            <a:r>
              <a:rPr lang="ru-RU" sz="2200" dirty="0" err="1" smtClean="0">
                <a:latin typeface="Times New Roman" pitchFamily="18" charset="0"/>
                <a:cs typeface="Times New Roman" pitchFamily="18" charset="0"/>
              </a:rPr>
              <a:t>шишкодробильного</a:t>
            </a:r>
            <a:r>
              <a:rPr lang="ru-RU" sz="2200" dirty="0" smtClean="0">
                <a:latin typeface="Times New Roman" pitchFamily="18" charset="0"/>
                <a:cs typeface="Times New Roman" pitchFamily="18" charset="0"/>
              </a:rPr>
              <a:t> состояния, выбрасывая не </a:t>
            </a:r>
            <a:r>
              <a:rPr lang="ru-RU" sz="2200" dirty="0" err="1" smtClean="0">
                <a:latin typeface="Times New Roman" pitchFamily="18" charset="0"/>
                <a:cs typeface="Times New Roman" pitchFamily="18" charset="0"/>
              </a:rPr>
              <a:t>шишкодробные</a:t>
            </a:r>
            <a:r>
              <a:rPr lang="ru-RU" sz="2200" dirty="0" smtClean="0">
                <a:latin typeface="Times New Roman" pitchFamily="18" charset="0"/>
                <a:cs typeface="Times New Roman" pitchFamily="18" charset="0"/>
              </a:rPr>
              <a:t> шишки на </a:t>
            </a:r>
            <a:r>
              <a:rPr lang="ru-RU" sz="2200" dirty="0" err="1" smtClean="0">
                <a:latin typeface="Times New Roman" pitchFamily="18" charset="0"/>
                <a:cs typeface="Times New Roman" pitchFamily="18" charset="0"/>
              </a:rPr>
              <a:t>шишкосвалку</a:t>
            </a:r>
            <a:r>
              <a:rPr lang="ru-RU" sz="2200" dirty="0" smtClean="0">
                <a:latin typeface="Times New Roman" pitchFamily="18" charset="0"/>
                <a:cs typeface="Times New Roman" pitchFamily="18" charset="0"/>
              </a:rPr>
              <a:t>, где </a:t>
            </a:r>
            <a:r>
              <a:rPr lang="ru-RU" sz="2200" dirty="0" err="1" smtClean="0">
                <a:latin typeface="Times New Roman" pitchFamily="18" charset="0"/>
                <a:cs typeface="Times New Roman" pitchFamily="18" charset="0"/>
              </a:rPr>
              <a:t>шишкосвальщики</a:t>
            </a:r>
            <a:r>
              <a:rPr lang="ru-RU" sz="2200" dirty="0" smtClean="0">
                <a:latin typeface="Times New Roman" pitchFamily="18" charset="0"/>
                <a:cs typeface="Times New Roman" pitchFamily="18" charset="0"/>
              </a:rPr>
              <a:t> сжигают </a:t>
            </a:r>
            <a:r>
              <a:rPr lang="ru-RU" sz="2200" dirty="0" err="1" smtClean="0">
                <a:latin typeface="Times New Roman" pitchFamily="18" charset="0"/>
                <a:cs typeface="Times New Roman" pitchFamily="18" charset="0"/>
              </a:rPr>
              <a:t>нешишкодробные</a:t>
            </a:r>
            <a:r>
              <a:rPr lang="ru-RU" sz="2200" dirty="0" smtClean="0">
                <a:latin typeface="Times New Roman" pitchFamily="18" charset="0"/>
                <a:cs typeface="Times New Roman" pitchFamily="18" charset="0"/>
              </a:rPr>
              <a:t> шишки в </a:t>
            </a:r>
            <a:r>
              <a:rPr lang="ru-RU" sz="2200" dirty="0" err="1" smtClean="0">
                <a:latin typeface="Times New Roman" pitchFamily="18" charset="0"/>
                <a:cs typeface="Times New Roman" pitchFamily="18" charset="0"/>
              </a:rPr>
              <a:t>шишкопечи</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Шишкодробные</a:t>
            </a:r>
            <a:r>
              <a:rPr lang="ru-RU" sz="2200" dirty="0" smtClean="0">
                <a:latin typeface="Times New Roman" pitchFamily="18" charset="0"/>
                <a:cs typeface="Times New Roman" pitchFamily="18" charset="0"/>
              </a:rPr>
              <a:t> шишки высушиваются в </a:t>
            </a:r>
            <a:r>
              <a:rPr lang="ru-RU" sz="2200" dirty="0" err="1" smtClean="0">
                <a:latin typeface="Times New Roman" pitchFamily="18" charset="0"/>
                <a:cs typeface="Times New Roman" pitchFamily="18" charset="0"/>
              </a:rPr>
              <a:t>шишкосушилках</a:t>
            </a:r>
            <a:r>
              <a:rPr lang="ru-RU" sz="2200"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83188"/>
          </a:xfrm>
        </p:spPr>
        <p:style>
          <a:lnRef idx="1">
            <a:schemeClr val="accent2"/>
          </a:lnRef>
          <a:fillRef idx="2">
            <a:schemeClr val="accent2"/>
          </a:fillRef>
          <a:effectRef idx="1">
            <a:schemeClr val="accent2"/>
          </a:effectRef>
          <a:fontRef idx="minor">
            <a:schemeClr val="dk1"/>
          </a:fontRef>
        </p:style>
        <p:txBody>
          <a:bodyPr>
            <a:normAutofit/>
          </a:bodyPr>
          <a:lstStyle/>
          <a:p>
            <a:r>
              <a:rPr lang="ru-RU" dirty="0" smtClean="0">
                <a:latin typeface="Times New Roman" pitchFamily="18" charset="0"/>
                <a:cs typeface="Times New Roman" pitchFamily="18" charset="0"/>
              </a:rPr>
              <a:t>Милая Мила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Мылилась мылом,</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Намылилась, смыла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Так мылилась Мила.</a:t>
            </a:r>
            <a:r>
              <a:rPr lang="ru-RU" dirty="0" smtClean="0"/>
              <a:t/>
            </a:r>
            <a:br>
              <a:rPr lang="ru-RU" dirty="0" smtClean="0"/>
            </a:b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54626"/>
          </a:xfrm>
        </p:spPr>
        <p:style>
          <a:lnRef idx="1">
            <a:schemeClr val="accent6"/>
          </a:lnRef>
          <a:fillRef idx="2">
            <a:schemeClr val="accent6"/>
          </a:fillRef>
          <a:effectRef idx="1">
            <a:schemeClr val="accent6"/>
          </a:effectRef>
          <a:fontRef idx="minor">
            <a:schemeClr val="dk1"/>
          </a:fontRef>
        </p:style>
        <p:txBody>
          <a:bodyPr>
            <a:normAutofit/>
          </a:bodyPr>
          <a:lstStyle/>
          <a:p>
            <a:r>
              <a:rPr lang="ru-RU" dirty="0" smtClean="0">
                <a:latin typeface="Times New Roman" pitchFamily="18" charset="0"/>
                <a:cs typeface="Times New Roman" pitchFamily="18" charset="0"/>
              </a:rPr>
              <a:t>Встретил в чаще еж ежа,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Как погода, еж?</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Свежа.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И пошли домой, дрожа,</a:t>
            </a:r>
            <a:br>
              <a:rPr lang="ru-RU" dirty="0" smtClean="0">
                <a:latin typeface="Times New Roman" pitchFamily="18" charset="0"/>
                <a:cs typeface="Times New Roman" pitchFamily="18" charset="0"/>
              </a:rPr>
            </a:br>
            <a:r>
              <a:rPr lang="ru-RU" dirty="0" err="1" smtClean="0">
                <a:latin typeface="Times New Roman" pitchFamily="18" charset="0"/>
                <a:cs typeface="Times New Roman" pitchFamily="18" charset="0"/>
              </a:rPr>
              <a:t>Сгорьбясь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съежась</a:t>
            </a:r>
            <a:r>
              <a:rPr lang="ru-RU" dirty="0" smtClean="0">
                <a:latin typeface="Times New Roman" pitchFamily="18" charset="0"/>
                <a:cs typeface="Times New Roman" pitchFamily="18" charset="0"/>
              </a:rPr>
              <a:t>, два ежа.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297502"/>
          </a:xfrm>
        </p:spPr>
        <p:style>
          <a:lnRef idx="1">
            <a:schemeClr val="accent3"/>
          </a:lnRef>
          <a:fillRef idx="2">
            <a:schemeClr val="accent3"/>
          </a:fillRef>
          <a:effectRef idx="1">
            <a:schemeClr val="accent3"/>
          </a:effectRef>
          <a:fontRef idx="minor">
            <a:schemeClr val="dk1"/>
          </a:fontRef>
        </p:style>
        <p:txBody>
          <a:bodyPr>
            <a:normAutofit/>
          </a:bodyPr>
          <a:lstStyle/>
          <a:p>
            <a:r>
              <a:rPr lang="ru-RU" dirty="0" smtClean="0">
                <a:latin typeface="Times New Roman" pitchFamily="18" charset="0"/>
                <a:cs typeface="Times New Roman" pitchFamily="18" charset="0"/>
              </a:rPr>
              <a:t>Лежит ежик у елки, у ежа иголки,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А внизу, похожие на маленьких ежат,</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Шишки прошлогодние на траве лежат.</a:t>
            </a:r>
            <a:r>
              <a:rPr lang="ru-RU" dirty="0" smtClean="0"/>
              <a:t/>
            </a:r>
            <a:br>
              <a:rPr lang="ru-RU" dirty="0" smtClean="0"/>
            </a:b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297502"/>
          </a:xfrm>
        </p:spPr>
        <p:style>
          <a:lnRef idx="1">
            <a:schemeClr val="accent3"/>
          </a:lnRef>
          <a:fillRef idx="2">
            <a:schemeClr val="accent3"/>
          </a:fillRef>
          <a:effectRef idx="1">
            <a:schemeClr val="accent3"/>
          </a:effectRef>
          <a:fontRef idx="minor">
            <a:schemeClr val="dk1"/>
          </a:fontRef>
        </p:style>
        <p:txBody>
          <a:bodyPr>
            <a:normAutofit/>
          </a:bodyPr>
          <a:lstStyle/>
          <a:p>
            <a:r>
              <a:rPr lang="ru-RU" dirty="0" smtClean="0">
                <a:latin typeface="Times New Roman" pitchFamily="18" charset="0"/>
                <a:cs typeface="Times New Roman" pitchFamily="18" charset="0"/>
              </a:rPr>
              <a:t>Купили </a:t>
            </a:r>
            <a:r>
              <a:rPr lang="ru-RU" dirty="0" err="1" smtClean="0">
                <a:latin typeface="Times New Roman" pitchFamily="18" charset="0"/>
                <a:cs typeface="Times New Roman" pitchFamily="18" charset="0"/>
              </a:rPr>
              <a:t>Валерику</a:t>
            </a:r>
            <a:r>
              <a:rPr lang="ru-RU" dirty="0" smtClean="0">
                <a:latin typeface="Times New Roman" pitchFamily="18" charset="0"/>
                <a:cs typeface="Times New Roman" pitchFamily="18" charset="0"/>
              </a:rPr>
              <a:t> и Вареньке</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Варежки и валенки.</a:t>
            </a:r>
            <a:r>
              <a:rPr lang="ru-RU" dirty="0" smtClean="0"/>
              <a:t/>
            </a:r>
            <a:br>
              <a:rPr lang="ru-RU" dirty="0" smtClean="0"/>
            </a:b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226064"/>
          </a:xfrm>
        </p:spPr>
        <p:style>
          <a:lnRef idx="1">
            <a:schemeClr val="accent2"/>
          </a:lnRef>
          <a:fillRef idx="2">
            <a:schemeClr val="accent2"/>
          </a:fillRef>
          <a:effectRef idx="1">
            <a:schemeClr val="accent2"/>
          </a:effectRef>
          <a:fontRef idx="minor">
            <a:schemeClr val="dk1"/>
          </a:fontRef>
        </p:style>
        <p:txBody>
          <a:bodyPr>
            <a:normAutofit/>
          </a:bodyPr>
          <a:lstStyle/>
          <a:p>
            <a:r>
              <a:rPr lang="ru-RU" dirty="0" smtClean="0">
                <a:latin typeface="Times New Roman" pitchFamily="18" charset="0"/>
                <a:cs typeface="Times New Roman" pitchFamily="18" charset="0"/>
              </a:rPr>
              <a:t>Георгий Георгиевич говорит Григорию Григорьевичу О Григории Георгиевиче, а Григорий Григорьевич говорит Георгию Георгиевичу</a:t>
            </a:r>
            <a:br>
              <a:rPr lang="ru-RU" dirty="0" smtClean="0">
                <a:latin typeface="Times New Roman" pitchFamily="18" charset="0"/>
                <a:cs typeface="Times New Roman" pitchFamily="18" charset="0"/>
              </a:rPr>
            </a:br>
            <a:r>
              <a:rPr lang="ru-RU" dirty="0" err="1" smtClean="0">
                <a:latin typeface="Times New Roman" pitchFamily="18" charset="0"/>
                <a:cs typeface="Times New Roman" pitchFamily="18" charset="0"/>
              </a:rPr>
              <a:t>o</a:t>
            </a:r>
            <a:r>
              <a:rPr lang="ru-RU" dirty="0" smtClean="0">
                <a:latin typeface="Times New Roman" pitchFamily="18" charset="0"/>
                <a:cs typeface="Times New Roman" pitchFamily="18" charset="0"/>
              </a:rPr>
              <a:t> Георгии Григорьевиче.</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368940"/>
          </a:xfrm>
        </p:spPr>
        <p:style>
          <a:lnRef idx="1">
            <a:schemeClr val="accent1"/>
          </a:lnRef>
          <a:fillRef idx="2">
            <a:schemeClr val="accent1"/>
          </a:fillRef>
          <a:effectRef idx="1">
            <a:schemeClr val="accent1"/>
          </a:effectRef>
          <a:fontRef idx="minor">
            <a:schemeClr val="dk1"/>
          </a:fontRef>
        </p:style>
        <p:txBody>
          <a:bodyPr>
            <a:normAutofit/>
          </a:bodyPr>
          <a:lstStyle/>
          <a:p>
            <a:r>
              <a:rPr lang="ru-RU" dirty="0" smtClean="0">
                <a:latin typeface="Times New Roman" pitchFamily="18" charset="0"/>
                <a:cs typeface="Times New Roman" pitchFamily="18" charset="0"/>
              </a:rPr>
              <a:t>Дятел лечит древний дуб,</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Добрый дятел дубу люб.</a:t>
            </a:r>
            <a:r>
              <a:rPr lang="ru-RU" dirty="0" smtClean="0"/>
              <a:t/>
            </a:r>
            <a:br>
              <a:rPr lang="ru-RU" dirty="0" smtClean="0"/>
            </a:b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97568"/>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ru-RU" dirty="0" smtClean="0">
                <a:latin typeface="Times New Roman" pitchFamily="18" charset="0"/>
                <a:cs typeface="Times New Roman" pitchFamily="18" charset="0"/>
              </a:rPr>
              <a:t>Командир говорил про полковника и про полковницу</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Про подполковника и подполковницу</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Про поручика и про </a:t>
            </a:r>
            <a:r>
              <a:rPr lang="ru-RU" dirty="0" err="1" smtClean="0">
                <a:latin typeface="Times New Roman" pitchFamily="18" charset="0"/>
                <a:cs typeface="Times New Roman" pitchFamily="18" charset="0"/>
              </a:rPr>
              <a:t>поручицу</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Про подпоручика и </a:t>
            </a:r>
            <a:r>
              <a:rPr lang="ru-RU" dirty="0" err="1" smtClean="0">
                <a:latin typeface="Times New Roman" pitchFamily="18" charset="0"/>
                <a:cs typeface="Times New Roman" pitchFamily="18" charset="0"/>
              </a:rPr>
              <a:t>подпоручицу</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Про прапорщика и про </a:t>
            </a:r>
            <a:r>
              <a:rPr lang="ru-RU" dirty="0" err="1" smtClean="0">
                <a:latin typeface="Times New Roman" pitchFamily="18" charset="0"/>
                <a:cs typeface="Times New Roman" pitchFamily="18" charset="0"/>
              </a:rPr>
              <a:t>прапорщицу</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Про подпрапорщика, а про </a:t>
            </a:r>
            <a:r>
              <a:rPr lang="ru-RU" dirty="0" err="1" smtClean="0">
                <a:latin typeface="Times New Roman" pitchFamily="18" charset="0"/>
                <a:cs typeface="Times New Roman" pitchFamily="18" charset="0"/>
              </a:rPr>
              <a:t>подпрапорщицу</a:t>
            </a:r>
            <a:r>
              <a:rPr lang="ru-RU" dirty="0" smtClean="0">
                <a:latin typeface="Times New Roman" pitchFamily="18" charset="0"/>
                <a:cs typeface="Times New Roman" pitchFamily="18" charset="0"/>
              </a:rPr>
              <a:t> промолчал</a:t>
            </a:r>
            <a:r>
              <a:rPr lang="ru-RU" dirty="0" smtClean="0"/>
              <a:t>.</a:t>
            </a:r>
            <a:br>
              <a:rPr lang="ru-RU" dirty="0" smtClean="0"/>
            </a:b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11816"/>
          </a:xfrm>
        </p:spPr>
        <p:style>
          <a:lnRef idx="1">
            <a:schemeClr val="accent6"/>
          </a:lnRef>
          <a:fillRef idx="2">
            <a:schemeClr val="accent6"/>
          </a:fillRef>
          <a:effectRef idx="1">
            <a:schemeClr val="accent6"/>
          </a:effectRef>
          <a:fontRef idx="minor">
            <a:schemeClr val="dk1"/>
          </a:fontRef>
        </p:style>
        <p:txBody>
          <a:bodyPr>
            <a:normAutofit/>
          </a:bodyPr>
          <a:lstStyle/>
          <a:p>
            <a:r>
              <a:rPr lang="ru-RU" dirty="0" smtClean="0">
                <a:solidFill>
                  <a:srgbClr val="FF0000"/>
                </a:solidFill>
              </a:rPr>
              <a:t>Вместо рубахи не носите брюк вы,</a:t>
            </a:r>
            <a:br>
              <a:rPr lang="ru-RU" dirty="0" smtClean="0">
                <a:solidFill>
                  <a:srgbClr val="FF0000"/>
                </a:solidFill>
              </a:rPr>
            </a:br>
            <a:r>
              <a:rPr lang="ru-RU" dirty="0" smtClean="0">
                <a:solidFill>
                  <a:srgbClr val="FF0000"/>
                </a:solidFill>
              </a:rPr>
              <a:t>Вместо арбуза не просите брюквы,</a:t>
            </a:r>
            <a:br>
              <a:rPr lang="ru-RU" dirty="0" smtClean="0">
                <a:solidFill>
                  <a:srgbClr val="FF0000"/>
                </a:solidFill>
              </a:rPr>
            </a:br>
            <a:r>
              <a:rPr lang="ru-RU" dirty="0" smtClean="0">
                <a:solidFill>
                  <a:srgbClr val="FF0000"/>
                </a:solidFill>
              </a:rPr>
              <a:t>Цифру всегда отличите от буквы,</a:t>
            </a:r>
            <a:br>
              <a:rPr lang="ru-RU" dirty="0" smtClean="0">
                <a:solidFill>
                  <a:srgbClr val="FF0000"/>
                </a:solidFill>
              </a:rPr>
            </a:br>
            <a:r>
              <a:rPr lang="ru-RU" dirty="0" smtClean="0">
                <a:solidFill>
                  <a:srgbClr val="FF0000"/>
                </a:solidFill>
              </a:rPr>
              <a:t>И различите ли ясень и бук вы?</a:t>
            </a:r>
            <a:r>
              <a:rPr lang="ru-RU" dirty="0" smtClean="0"/>
              <a:t/>
            </a:r>
            <a:br>
              <a:rPr lang="ru-RU"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786586"/>
          </a:xfrm>
        </p:spPr>
        <p:style>
          <a:lnRef idx="0">
            <a:schemeClr val="accent5"/>
          </a:lnRef>
          <a:fillRef idx="3">
            <a:schemeClr val="accent5"/>
          </a:fillRef>
          <a:effectRef idx="3">
            <a:schemeClr val="accent5"/>
          </a:effectRef>
          <a:fontRef idx="minor">
            <a:schemeClr val="lt1"/>
          </a:fontRef>
        </p:style>
        <p:txBody>
          <a:bodyPr>
            <a:normAutofit/>
          </a:bodyPr>
          <a:lstStyle/>
          <a:p>
            <a:pPr lvl="0"/>
            <a:r>
              <a:rPr lang="ru-RU" dirty="0">
                <a:latin typeface="Times New Roman" pitchFamily="18" charset="0"/>
                <a:cs typeface="Times New Roman" pitchFamily="18" charset="0"/>
              </a:rPr>
              <a:t>Рост читательской активности обучающихся: активное участие школьников в литературных </a:t>
            </a:r>
            <a:r>
              <a:rPr lang="ru-RU" dirty="0" smtClean="0">
                <a:latin typeface="Times New Roman" pitchFamily="18" charset="0"/>
                <a:cs typeface="Times New Roman" pitchFamily="18" charset="0"/>
              </a:rPr>
              <a:t>праздниках </a:t>
            </a:r>
            <a:r>
              <a:rPr lang="ru-RU" dirty="0">
                <a:latin typeface="Times New Roman" pitchFamily="18" charset="0"/>
                <a:cs typeface="Times New Roman" pitchFamily="18" charset="0"/>
              </a:rPr>
              <a:t>разного уровня (Читательское </a:t>
            </a:r>
            <a:r>
              <a:rPr lang="ru-RU" dirty="0" err="1">
                <a:latin typeface="Times New Roman" pitchFamily="18" charset="0"/>
                <a:cs typeface="Times New Roman" pitchFamily="18" charset="0"/>
              </a:rPr>
              <a:t>портфолио</a:t>
            </a:r>
            <a:r>
              <a:rPr lang="ru-RU" dirty="0">
                <a:latin typeface="Times New Roman" pitchFamily="18" charset="0"/>
                <a:cs typeface="Times New Roman" pitchFamily="18" charset="0"/>
              </a:rPr>
              <a:t>).</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2" y="4572008"/>
            <a:ext cx="8064529" cy="1196967"/>
          </a:xfrm>
        </p:spPr>
        <p:style>
          <a:lnRef idx="1">
            <a:schemeClr val="accent6"/>
          </a:lnRef>
          <a:fillRef idx="2">
            <a:schemeClr val="accent6"/>
          </a:fillRef>
          <a:effectRef idx="1">
            <a:schemeClr val="accent6"/>
          </a:effectRef>
          <a:fontRef idx="minor">
            <a:schemeClr val="dk1"/>
          </a:fontRef>
        </p:style>
        <p:txBody>
          <a:bodyPr>
            <a:normAutofit/>
          </a:bodyPr>
          <a:lstStyle/>
          <a:p>
            <a:r>
              <a:rPr lang="ru-RU" sz="6000" dirty="0" smtClean="0">
                <a:solidFill>
                  <a:srgbClr val="00B050"/>
                </a:solidFill>
              </a:rPr>
              <a:t>Истории с моралью</a:t>
            </a:r>
            <a:endParaRPr lang="ru-RU" sz="6000" dirty="0">
              <a:solidFill>
                <a:srgbClr val="00B050"/>
              </a:solidFill>
            </a:endParaRPr>
          </a:p>
        </p:txBody>
      </p:sp>
      <p:sp>
        <p:nvSpPr>
          <p:cNvPr id="3" name="Текст 2"/>
          <p:cNvSpPr>
            <a:spLocks noGrp="1"/>
          </p:cNvSpPr>
          <p:nvPr>
            <p:ph type="body" idx="1"/>
          </p:nvPr>
        </p:nvSpPr>
        <p:spPr>
          <a:xfrm>
            <a:off x="428596" y="500042"/>
            <a:ext cx="8501121" cy="3214709"/>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4800" b="1" dirty="0" smtClean="0">
                <a:solidFill>
                  <a:srgbClr val="FF0000"/>
                </a:solidFill>
                <a:latin typeface="Times New Roman" pitchFamily="18" charset="0"/>
                <a:cs typeface="Times New Roman" pitchFamily="18" charset="0"/>
              </a:rPr>
              <a:t>ОСОБЕННОСТИ СМЫСЛОВОГО ЧТЕНИЯ!</a:t>
            </a:r>
          </a:p>
          <a:p>
            <a:endParaRPr lang="ru-RU"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97634"/>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ru-RU" sz="2200" dirty="0" smtClean="0">
                <a:latin typeface="Times New Roman" pitchFamily="18" charset="0"/>
                <a:cs typeface="Times New Roman" pitchFamily="18" charset="0"/>
              </a:rPr>
              <a:t>Однажды мышь заметила, что хозяин фермы поставил мышеловку. Она рассказала об этом курице, овце и корове. Но все они отвечали: "Мышеловка - это твои проблемы, к нам она никакого отношения не имеет!"</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Чуть позже в мышеловку попалась змея - и укусила жену фермера. Пытаясь ее излечить, жене приготовили суп из курицы. Потом зарезали овцу, чтобы накормить всех, кто приехал навестить больную. И, наконец, закололи корову, чтобы достойно накормить гостей на похоронах.</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И все это время, мышь наблюдала за происходящим через дырочку в стене и думала о вещах, которые ни к кому никакого отношения не имеют!</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solidFill>
                  <a:srgbClr val="FF0000"/>
                </a:solidFill>
                <a:latin typeface="Times New Roman" pitchFamily="18" charset="0"/>
                <a:cs typeface="Times New Roman" pitchFamily="18" charset="0"/>
              </a:rPr>
              <a:t>Мораль: Если Вас что-то не касается напрямую, не думайте, что это что-то не ударит Вас по голове</a:t>
            </a:r>
            <a:r>
              <a:rPr lang="ru-RU" dirty="0" smtClean="0">
                <a:solidFill>
                  <a:srgbClr val="FF0000"/>
                </a:solidFill>
                <a:latin typeface="Times New Roman" pitchFamily="18" charset="0"/>
                <a:cs typeface="Times New Roman" pitchFamily="18" charset="0"/>
              </a:rPr>
              <a:t/>
            </a:r>
            <a:br>
              <a:rPr lang="ru-RU" dirty="0" smtClean="0">
                <a:solidFill>
                  <a:srgbClr val="FF0000"/>
                </a:solidFill>
                <a:latin typeface="Times New Roman" pitchFamily="18" charset="0"/>
                <a:cs typeface="Times New Roman" pitchFamily="18" charset="0"/>
              </a:rPr>
            </a:br>
            <a:endParaRPr lang="ru-RU" dirty="0">
              <a:solidFill>
                <a:srgbClr val="FF0000"/>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style>
          <a:lnRef idx="1">
            <a:schemeClr val="accent4"/>
          </a:lnRef>
          <a:fillRef idx="2">
            <a:schemeClr val="accent4"/>
          </a:fillRef>
          <a:effectRef idx="1">
            <a:schemeClr val="accent4"/>
          </a:effectRef>
          <a:fontRef idx="minor">
            <a:schemeClr val="dk1"/>
          </a:fontRef>
        </p:style>
        <p:txBody>
          <a:bodyPr>
            <a:normAutofit/>
          </a:bodyPr>
          <a:lstStyle/>
          <a:p>
            <a:r>
              <a:rPr lang="ru-RU" sz="2700" dirty="0" smtClean="0">
                <a:latin typeface="Times New Roman" pitchFamily="18" charset="0"/>
                <a:cs typeface="Times New Roman" pitchFamily="18" charset="0"/>
              </a:rPr>
              <a:t>Орел сидел на дереве, отдыхал и ничего не делал.</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Маленький кролик увидел орла и спросил:</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"А можно мне тоже сидеть, как Вы, и ничего не делать?"</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"Конечно, почему нет", - ответил тот.</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Кролик сел под деревом и стал отдыхать. Вдруг появилась лиса, схватила кролика и съела его.</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solidFill>
                  <a:srgbClr val="FF0000"/>
                </a:solidFill>
                <a:latin typeface="Times New Roman" pitchFamily="18" charset="0"/>
                <a:cs typeface="Times New Roman" pitchFamily="18" charset="0"/>
              </a:rPr>
              <a:t>Мораль истории: чтобы сидеть и ничего не делать, Вы должны сидеть очень, очень высоко.</a:t>
            </a:r>
            <a:r>
              <a:rPr lang="ru-RU" dirty="0" smtClean="0">
                <a:solidFill>
                  <a:srgbClr val="FF0000"/>
                </a:solidFill>
              </a:rPr>
              <a:t/>
            </a:r>
            <a:br>
              <a:rPr lang="ru-RU" dirty="0" smtClean="0">
                <a:solidFill>
                  <a:srgbClr val="FF0000"/>
                </a:solidFill>
              </a:rPr>
            </a:br>
            <a:endParaRPr lang="ru-RU"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1188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sz="2700" dirty="0" smtClean="0">
                <a:latin typeface="Times New Roman" pitchFamily="18" charset="0"/>
                <a:cs typeface="Times New Roman" pitchFamily="18" charset="0"/>
              </a:rPr>
              <a:t>На ферме заболел конь.</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Ветеринар:</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Если утром он не встанет, я его усыплю.</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Утром конь не встал. Рядом лежал баран:</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Ну давай вставай или ты умрёшь!</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Конь встал.</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Фермер:</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Это чудо! Это надо отпраздновать! По такому случаю мы зарежем барана!</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solidFill>
                  <a:srgbClr val="FF0000"/>
                </a:solidFill>
                <a:latin typeface="Times New Roman" pitchFamily="18" charset="0"/>
                <a:cs typeface="Times New Roman" pitchFamily="18" charset="0"/>
              </a:rPr>
              <a:t>Мораль: Никогда не лезьте не в своё дело (но не забывайте об истории с мышеловкой).</a:t>
            </a:r>
            <a:br>
              <a:rPr lang="ru-RU" sz="2700" dirty="0" smtClean="0">
                <a:solidFill>
                  <a:srgbClr val="FF0000"/>
                </a:solidFill>
                <a:latin typeface="Times New Roman" pitchFamily="18" charset="0"/>
                <a:cs typeface="Times New Roman" pitchFamily="18" charset="0"/>
              </a:rPr>
            </a:br>
            <a:r>
              <a:rPr lang="ru-RU" dirty="0" smtClean="0"/>
              <a:t/>
            </a:r>
            <a:br>
              <a:rPr lang="ru-RU" dirty="0" smtClean="0"/>
            </a:b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83254"/>
          </a:xfrm>
        </p:spPr>
        <p:style>
          <a:lnRef idx="1">
            <a:schemeClr val="accent1"/>
          </a:lnRef>
          <a:fillRef idx="2">
            <a:schemeClr val="accent1"/>
          </a:fillRef>
          <a:effectRef idx="1">
            <a:schemeClr val="accent1"/>
          </a:effectRef>
          <a:fontRef idx="minor">
            <a:schemeClr val="dk1"/>
          </a:fontRef>
        </p:style>
        <p:txBody>
          <a:bodyPr>
            <a:normAutofit/>
          </a:bodyPr>
          <a:lstStyle/>
          <a:p>
            <a:r>
              <a:rPr lang="ru-RU" sz="2700" dirty="0" smtClean="0">
                <a:latin typeface="Times New Roman" pitchFamily="18" charset="0"/>
                <a:cs typeface="Times New Roman" pitchFamily="18" charset="0"/>
              </a:rPr>
              <a:t>Три человека ворочали камни. Одного из них спросили: – Что ты делаешь?</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Он вытер пот со лба и ответил: – Горбачусь.</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Подошли ко второму и спросили: – А ты что делаешь?</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Он закатал рукава и деловито сказал: – Деньги зарабатываю.</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Спросили у третьего: – А что делаешь ты?</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Он посмотрел вверх и сказал: – Храм строю.</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solidFill>
                  <a:srgbClr val="FF0000"/>
                </a:solidFill>
                <a:latin typeface="Times New Roman" pitchFamily="18" charset="0"/>
                <a:cs typeface="Times New Roman" pitchFamily="18" charset="0"/>
              </a:rPr>
              <a:t>Мораль истории: жизнь наполнена смыслом только у того, кто преследует великую цель</a:t>
            </a:r>
            <a:r>
              <a:rPr lang="ru-RU" dirty="0" smtClean="0">
                <a:solidFill>
                  <a:srgbClr val="FF0000"/>
                </a:solidFill>
              </a:rPr>
              <a:t>.</a:t>
            </a:r>
            <a:r>
              <a:rPr lang="ru-RU" dirty="0" smtClean="0"/>
              <a:t/>
            </a:r>
            <a:br>
              <a:rPr lang="ru-RU" dirty="0" smtClean="0"/>
            </a:b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sz="3100" dirty="0" smtClean="0">
                <a:latin typeface="Times New Roman" pitchFamily="18" charset="0"/>
                <a:cs typeface="Times New Roman" pitchFamily="18" charset="0"/>
              </a:rPr>
              <a:t>Таксист подвозит известного в городе миллионера. Тот расплачивается ровно по счетчику.</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Таксист:</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Я вчера вашего сына подвозил, так он мне 100 долларов на чай оставил.</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Ну так что вы хотите: у него папа - миллионер, а я - сирота.</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smtClean="0">
                <a:solidFill>
                  <a:srgbClr val="FF0000"/>
                </a:solidFill>
                <a:latin typeface="Times New Roman" pitchFamily="18" charset="0"/>
                <a:cs typeface="Times New Roman" pitchFamily="18" charset="0"/>
              </a:rPr>
              <a:t>Мораль: только тот, кто сам заработал свои деньги, по настоящему знает им цену.</a:t>
            </a:r>
            <a:r>
              <a:rPr lang="ru-RU" dirty="0" smtClean="0"/>
              <a:t/>
            </a:r>
            <a:br>
              <a:rPr lang="ru-RU" dirty="0" smtClean="0"/>
            </a:b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normAutofit/>
          </a:bodyPr>
          <a:lstStyle/>
          <a:p>
            <a:pPr lvl="0"/>
            <a:r>
              <a:rPr lang="ru-RU" dirty="0">
                <a:latin typeface="Times New Roman" pitchFamily="18" charset="0"/>
                <a:cs typeface="Times New Roman" pitchFamily="18" charset="0"/>
              </a:rPr>
              <a:t>Расширение читательского кругозора </a:t>
            </a:r>
            <a:r>
              <a:rPr lang="ru-RU" dirty="0" smtClean="0">
                <a:latin typeface="Times New Roman" pitchFamily="18" charset="0"/>
                <a:cs typeface="Times New Roman" pitchFamily="18" charset="0"/>
              </a:rPr>
              <a:t>школьников.</a:t>
            </a:r>
            <a:r>
              <a:rPr lang="ru-RU" dirty="0"/>
              <a:t/>
            </a:r>
            <a:br>
              <a:rPr lang="ru-RU" dirty="0"/>
            </a:b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style>
          <a:lnRef idx="1">
            <a:schemeClr val="accent4"/>
          </a:lnRef>
          <a:fillRef idx="2">
            <a:schemeClr val="accent4"/>
          </a:fillRef>
          <a:effectRef idx="1">
            <a:schemeClr val="accent4"/>
          </a:effectRef>
          <a:fontRef idx="minor">
            <a:schemeClr val="dk1"/>
          </a:fontRef>
        </p:style>
        <p:txBody>
          <a:bodyPr>
            <a:normAutofit/>
          </a:bodyPr>
          <a:lstStyle/>
          <a:p>
            <a:pPr lvl="0"/>
            <a:r>
              <a:rPr lang="ru-RU" dirty="0">
                <a:latin typeface="Times New Roman" pitchFamily="18" charset="0"/>
                <a:cs typeface="Times New Roman" pitchFamily="18" charset="0"/>
              </a:rPr>
              <a:t>Увеличение читательской самостоятельности обучающихся: вовлеченность детей в организацию </a:t>
            </a:r>
            <a:r>
              <a:rPr lang="ru-RU" dirty="0" smtClean="0">
                <a:latin typeface="Times New Roman" pitchFamily="18" charset="0"/>
                <a:cs typeface="Times New Roman" pitchFamily="18" charset="0"/>
              </a:rPr>
              <a:t>культурного </a:t>
            </a:r>
            <a:r>
              <a:rPr lang="ru-RU" dirty="0">
                <a:latin typeface="Times New Roman" pitchFamily="18" charset="0"/>
                <a:cs typeface="Times New Roman" pitchFamily="18" charset="0"/>
              </a:rPr>
              <a:t>досуга дете</a:t>
            </a:r>
            <a:r>
              <a:rPr lang="ru-RU" dirty="0"/>
              <a:t>й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a:bodyPr>
          <a:lstStyle/>
          <a:p>
            <a:pPr lvl="0"/>
            <a:r>
              <a:rPr lang="ru-RU" dirty="0">
                <a:latin typeface="Times New Roman" pitchFamily="18" charset="0"/>
                <a:cs typeface="Times New Roman" pitchFamily="18" charset="0"/>
              </a:rPr>
              <a:t>Повышения читательской самооценки и удовлетворенности результатами внеурочной деятельности </a:t>
            </a:r>
            <a:r>
              <a:rPr lang="ru-RU" dirty="0"/>
              <a:t/>
            </a:r>
            <a:br>
              <a:rPr lang="ru-RU" dirty="0"/>
            </a:b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pPr lvl="0"/>
            <a:r>
              <a:rPr lang="ru-RU" dirty="0">
                <a:latin typeface="Times New Roman" pitchFamily="18" charset="0"/>
                <a:cs typeface="Times New Roman" pitchFamily="18" charset="0"/>
              </a:rPr>
              <a:t>Развитие литературно-творческих способностей, умения создавать свой текст на основе художественного произведения, на основе личного опыта.</a:t>
            </a:r>
            <a:r>
              <a:rPr lang="ru-RU" dirty="0"/>
              <a:t/>
            </a:r>
            <a:br>
              <a:rPr lang="ru-RU" dirty="0"/>
            </a:b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style>
          <a:lnRef idx="3">
            <a:schemeClr val="lt1"/>
          </a:lnRef>
          <a:fillRef idx="1">
            <a:schemeClr val="accent2"/>
          </a:fillRef>
          <a:effectRef idx="1">
            <a:schemeClr val="accent2"/>
          </a:effectRef>
          <a:fontRef idx="minor">
            <a:schemeClr val="lt1"/>
          </a:fontRef>
        </p:style>
        <p:txBody>
          <a:bodyPr>
            <a:normAutofit/>
          </a:bodyPr>
          <a:lstStyle/>
          <a:p>
            <a:r>
              <a:rPr lang="ru-RU" sz="9600" b="1" dirty="0" smtClean="0">
                <a:solidFill>
                  <a:schemeClr val="bg1"/>
                </a:solidFill>
              </a:rPr>
              <a:t>Читаем цифровые стихи!</a:t>
            </a:r>
            <a:endParaRPr lang="ru-RU" sz="9600" dirty="0">
              <a:solidFill>
                <a:schemeClr val="bg1"/>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422</Words>
  <Application>Microsoft Office PowerPoint</Application>
  <PresentationFormat>Экран (4:3)</PresentationFormat>
  <Paragraphs>38</Paragraphs>
  <Slides>45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Тема Office</vt:lpstr>
      <vt:lpstr>Внеурочные формы деятельности, как средство формирования читательской грамотности.  Педагог-психолог МАОУ СОШ № 43 г.Тюмени</vt:lpstr>
      <vt:lpstr>ЦЕЛЬ: Повышение читательской компетентности обучающихся: совершенствование техники чтения, элементарных приемов анализа художественных текстов, знаний основных элементов книги, культуры чтения. </vt:lpstr>
      <vt:lpstr>Формирование внутренней мотивации чтения (Читаю для себя, читаю потому что интересно). </vt:lpstr>
      <vt:lpstr>Рост читательской активности обучающихся: активное участие школьников в литературных праздниках разного уровня (Читательское портфолио). </vt:lpstr>
      <vt:lpstr>Расширение читательского кругозора школьников. </vt:lpstr>
      <vt:lpstr>Увеличение читательской самостоятельности обучающихся: вовлеченность детей в организацию культурного досуга детей </vt:lpstr>
      <vt:lpstr>Повышения читательской самооценки и удовлетворенности результатами внеурочной деятельности  </vt:lpstr>
      <vt:lpstr>Развитие литературно-творческих способностей, умения создавать свой текст на основе художественного произведения, на основе личного опыта. </vt:lpstr>
      <vt:lpstr>Читаем цифровые стихи!</vt:lpstr>
      <vt:lpstr>Слайд 10</vt:lpstr>
      <vt:lpstr>Слайд 11</vt:lpstr>
      <vt:lpstr>Слайд 12</vt:lpstr>
      <vt:lpstr>Слайд 13</vt:lpstr>
      <vt:lpstr>Слайд 14</vt:lpstr>
      <vt:lpstr>Слайд 15</vt:lpstr>
      <vt:lpstr>Слайд 16</vt:lpstr>
      <vt:lpstr>Слайд 17</vt:lpstr>
      <vt:lpstr>Слайд 18</vt:lpstr>
      <vt:lpstr>Читаем скороговорки,  развиваем дикцию</vt:lpstr>
      <vt:lpstr>Скороговорун скороговорил скоровыговаривал, Что всех скороговорок не перескороговоришь не перескоровыговариваешь, Но заскороговошившись, выскороговорил, что все скороговорки перескороговоришь, да не перескоровыговариваешь. И прыгают скороговорки, как караси на сковородке. </vt:lpstr>
      <vt:lpstr>Мерчендайзеры соврали — сорван сэмплинг самоваров! </vt:lpstr>
      <vt:lpstr>Разнервничавшегося конституционалиста нашли акклиматизировавшимся в Константинополе.  </vt:lpstr>
      <vt:lpstr>На мели мы налима лениво ловили, Меняли налима вы мне на линя. О любви не меня ли вы мило молили, И в туманы лимана манили меня </vt:lpstr>
      <vt:lpstr>Ужа ужалила ужица. Ужу с ужицей не ужиться. Уж от ужаса стал уже - ужа ужица съест на ужин и скажет: (начинай сначала). </vt:lpstr>
      <vt:lpstr>Сшит колпак, да не по-колпаковски, вылит колокол, да не по-колоколовски. Надо колпак переколпаковать, перевыколпаковать. Надо колокол переколоколовать, перевыколоколовать. </vt:lpstr>
      <vt:lpstr>Забыл Панкрат Кондратьев под кроватью домкрат, а Панкрату Кондратьеву без домкрата не поднять на тракте трактор. </vt:lpstr>
      <vt:lpstr>Коваль ковал коня, Конь – копытом коваля, Коваль – кнутом коня. </vt:lpstr>
      <vt:lpstr>Бомбардир бонбоньерками бомбардировал барышень Бранденбурга. Фараонов фаворит на сапфир сменял нефрит. </vt:lpstr>
      <vt:lpstr>Женя с Жанной подружилась. Дружба с Жанной не сложилась. Чтобы жить с друзьями дружно, Обижать друзей не нужно. </vt:lpstr>
      <vt:lpstr>На шишкосушильную фабрику требуется шишкосушильшик для работы на шишкосушильном аппарате. Шишкосушильшик должен иметь опыт шишкосушения на шишкосушильном аппарате с использованием шишкосушильной технологии качественного шишкосушения. Он также должен отличать аппарат шишкосушения от нешишкосушения, ремонтировать шишкосушильный аппарат, отличать шишки пригодные для шишкосушения, от негодных для шишкосушения, отличать шишки недошишкосушенные от перешишкосушенных, за каждую недошишкосушенную или перешишкосушенную шишку шишкосушильшик получит шишкосушилкой по голове. </vt:lpstr>
      <vt:lpstr>Технология шишкосушения:  После шишкосбора все шишкособранные шишки, пригодные для шишкосушения отправляются на шишкосушильную фабрику на шишковозе. Шишковоз при помощи шишкосвального аппарата сваливает шишки в шишкосортировочный отдел. Шишкосортировшики с использованием шишкосортировочной машины шишкосортируют шишки, пригодные для шишкосушения, от непригодных для шишкосушения. Шишки пригодные для шишкосушения поступают в шишкошлифовальный отдел. В шишкошлифовальном отделе шишкошлифовщики на щищкошлифовальных аппаратах шишкошлифуют шишки от нешишкосушительных шишкоотростков. Шишки, прошедшие шишкошлифование, попадают в шишкодробительный отдел. Шишкодробильщики на шишкодробилках дробят шишки до шишкодробильного состояния, выбрасывая не шишкодробные шишки на шишкосвалку, где шишкосвальщики сжигают нешишкодробные шишки в шишкопечи. Шишкодробные шишки высушиваются в шишкосушилках. </vt:lpstr>
      <vt:lpstr>Милая Мила Мылилась мылом, Намылилась, смыла – Так мылилась Мила. </vt:lpstr>
      <vt:lpstr>Встретил в чаще еж ежа, - Как погода, еж? - Свежа. И пошли домой, дрожа, Сгорьбясь, съежась, два ежа.  </vt:lpstr>
      <vt:lpstr>Лежит ежик у елки, у ежа иголки, А внизу, похожие на маленьких ежат, Шишки прошлогодние на траве лежат. </vt:lpstr>
      <vt:lpstr>Купили Валерику и Вареньке Варежки и валенки. </vt:lpstr>
      <vt:lpstr>Георгий Георгиевич говорит Григорию Григорьевичу О Григории Георгиевиче, а Григорий Григорьевич говорит Георгию Георгиевичу o Георгии Григорьевиче. </vt:lpstr>
      <vt:lpstr>Дятел лечит древний дуб, Добрый дятел дубу люб. </vt:lpstr>
      <vt:lpstr>Командир говорил про полковника и про полковницу Про подполковника и подполковницу Про поручика и про поручицу Про подпоручика и подпоручицу Про прапорщика и про прапорщицу Про подпрапорщика, а про подпрапорщицу промолчал. </vt:lpstr>
      <vt:lpstr>Вместо рубахи не носите брюк вы, Вместо арбуза не просите брюквы, Цифру всегда отличите от буквы, И различите ли ясень и бук вы? </vt:lpstr>
      <vt:lpstr>Истории с моралью</vt:lpstr>
      <vt:lpstr>Однажды мышь заметила, что хозяин фермы поставил мышеловку. Она рассказала об этом курице, овце и корове. Но все они отвечали: "Мышеловка - это твои проблемы, к нам она никакого отношения не имеет!"  Чуть позже в мышеловку попалась змея - и укусила жену фермера. Пытаясь ее излечить, жене приготовили суп из курицы. Потом зарезали овцу, чтобы накормить всех, кто приехал навестить больную. И, наконец, закололи корову, чтобы достойно накормить гостей на похоронах.  И все это время, мышь наблюдала за происходящим через дырочку в стене и думала о вещах, которые ни к кому никакого отношения не имеют!  Мораль: Если Вас что-то не касается напрямую, не думайте, что это что-то не ударит Вас по голове </vt:lpstr>
      <vt:lpstr>Орел сидел на дереве, отдыхал и ничего не делал. Маленький кролик увидел орла и спросил: - "А можно мне тоже сидеть, как Вы, и ничего не делать?" - "Конечно, почему нет", - ответил тот. Кролик сел под деревом и стал отдыхать. Вдруг появилась лиса, схватила кролика и съела его.  Мораль истории: чтобы сидеть и ничего не делать, Вы должны сидеть очень, очень высоко. </vt:lpstr>
      <vt:lpstr>На ферме заболел конь. Ветеринар: - Если утром он не встанет, я его усыплю. Утром конь не встал. Рядом лежал баран: - Ну давай вставай или ты умрёшь! Конь встал. Фермер: - Это чудо! Это надо отпраздновать! По такому случаю мы зарежем барана!  Мораль: Никогда не лезьте не в своё дело (но не забывайте об истории с мышеловкой).  </vt:lpstr>
      <vt:lpstr>Три человека ворочали камни. Одного из них спросили: – Что ты делаешь? Он вытер пот со лба и ответил: – Горбачусь. Подошли ко второму и спросили: – А ты что делаешь? Он закатал рукава и деловито сказал: – Деньги зарабатываю. Спросили у третьего: – А что делаешь ты? Он посмотрел вверх и сказал: – Храм строю.  Мораль истории: жизнь наполнена смыслом только у того, кто преследует великую цель. </vt:lpstr>
      <vt:lpstr>Таксист подвозит известного в городе миллионера. Тот расплачивается ровно по счетчику. Таксист: - Я вчера вашего сына подвозил, так он мне 100 долларов на чай оставил. - Ну так что вы хотите: у него папа - миллионер, а я - сирота.  Мораль: только тот, кто сам заработал свои деньги, по настоящему знает им цену.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Внеурочные формы деятельности, как средство формирования читательской грамотности.  Педагог-психолог МАОУ СОШ № 43 г.Тюмени</dc:title>
  <dc:creator>пользователь</dc:creator>
  <cp:lastModifiedBy>пользователь</cp:lastModifiedBy>
  <cp:revision>4</cp:revision>
  <dcterms:created xsi:type="dcterms:W3CDTF">2015-11-17T10:25:25Z</dcterms:created>
  <dcterms:modified xsi:type="dcterms:W3CDTF">2015-12-15T06:29:16Z</dcterms:modified>
</cp:coreProperties>
</file>